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59" r:id="rId3"/>
    <p:sldId id="263" r:id="rId4"/>
    <p:sldId id="279" r:id="rId5"/>
    <p:sldId id="264" r:id="rId6"/>
    <p:sldId id="270" r:id="rId7"/>
    <p:sldId id="265" r:id="rId8"/>
    <p:sldId id="269" r:id="rId9"/>
    <p:sldId id="268" r:id="rId10"/>
    <p:sldId id="271" r:id="rId11"/>
    <p:sldId id="272" r:id="rId12"/>
    <p:sldId id="273" r:id="rId13"/>
    <p:sldId id="280" r:id="rId14"/>
    <p:sldId id="266" r:id="rId15"/>
    <p:sldId id="262" r:id="rId16"/>
    <p:sldId id="276" r:id="rId17"/>
    <p:sldId id="274" r:id="rId18"/>
    <p:sldId id="275" r:id="rId19"/>
    <p:sldId id="277" r:id="rId20"/>
    <p:sldId id="278" r:id="rId21"/>
    <p:sldId id="267" r:id="rId22"/>
    <p:sldId id="28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6905B-AE46-4286-A8E9-E9F9CA233E8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92FA2E9-34BF-4FFD-8EED-540673881B5F}">
      <dgm:prSet phldrT="[Tekst]"/>
      <dgm:spPr/>
      <dgm:t>
        <a:bodyPr/>
        <a:lstStyle/>
        <a:p>
          <a:r>
            <a:rPr lang="pl-PL" dirty="0" smtClean="0"/>
            <a:t>???</a:t>
          </a:r>
          <a:endParaRPr lang="pl-PL" dirty="0"/>
        </a:p>
      </dgm:t>
    </dgm:pt>
    <dgm:pt modelId="{225CD7DF-E16A-492D-8C13-AA8B01A589A4}" type="parTrans" cxnId="{B7398438-322D-4C80-AD77-58C6BD970DAB}">
      <dgm:prSet/>
      <dgm:spPr/>
      <dgm:t>
        <a:bodyPr/>
        <a:lstStyle/>
        <a:p>
          <a:endParaRPr lang="pl-PL"/>
        </a:p>
      </dgm:t>
    </dgm:pt>
    <dgm:pt modelId="{7BE6D269-D8B9-4DA4-B92A-1FBAD2477AC8}" type="sibTrans" cxnId="{B7398438-322D-4C80-AD77-58C6BD970DAB}">
      <dgm:prSet/>
      <dgm:spPr/>
      <dgm:t>
        <a:bodyPr/>
        <a:lstStyle/>
        <a:p>
          <a:endParaRPr lang="pl-PL"/>
        </a:p>
      </dgm:t>
    </dgm:pt>
    <dgm:pt modelId="{3F45CD49-4730-4B82-B899-44F100D704E2}">
      <dgm:prSet phldrT="[Tekst]" custT="1"/>
      <dgm:spPr/>
      <dgm:t>
        <a:bodyPr/>
        <a:lstStyle/>
        <a:p>
          <a:r>
            <a:rPr lang="pl-PL" sz="1400" b="1" dirty="0" smtClean="0"/>
            <a:t>Realizacja potrzeb gminy w zakresie remontów-obniżenie wydatków gminy na ten cel </a:t>
          </a:r>
          <a:endParaRPr lang="pl-PL" sz="1400" b="1" dirty="0"/>
        </a:p>
      </dgm:t>
    </dgm:pt>
    <dgm:pt modelId="{68C4302F-1326-4207-AF5C-299E3B1F31AD}" type="parTrans" cxnId="{296580C5-4D63-4D33-B8B9-8636683D5B40}">
      <dgm:prSet/>
      <dgm:spPr/>
      <dgm:t>
        <a:bodyPr/>
        <a:lstStyle/>
        <a:p>
          <a:endParaRPr lang="pl-PL"/>
        </a:p>
      </dgm:t>
    </dgm:pt>
    <dgm:pt modelId="{54AF99B1-BBFA-46E5-BEC4-9BADF7DE8F9E}" type="sibTrans" cxnId="{296580C5-4D63-4D33-B8B9-8636683D5B40}">
      <dgm:prSet/>
      <dgm:spPr/>
      <dgm:t>
        <a:bodyPr/>
        <a:lstStyle/>
        <a:p>
          <a:endParaRPr lang="pl-PL"/>
        </a:p>
      </dgm:t>
    </dgm:pt>
    <dgm:pt modelId="{0CC49204-5422-4FD2-B93E-8571851FFB4F}">
      <dgm:prSet phldrT="[Tekst]" custT="1"/>
      <dgm:spPr/>
      <dgm:t>
        <a:bodyPr/>
        <a:lstStyle/>
        <a:p>
          <a:r>
            <a:rPr lang="pl-PL" sz="1600" b="1" dirty="0" smtClean="0"/>
            <a:t>Praktyczna nauka zawodu w zawodach deficytowych oraz współpraca z lokalnymi pracodawcami</a:t>
          </a:r>
          <a:endParaRPr lang="pl-PL" sz="1600" b="1" dirty="0"/>
        </a:p>
      </dgm:t>
    </dgm:pt>
    <dgm:pt modelId="{77DB472A-DEF7-4133-BC36-4BF9C9F5A505}" type="parTrans" cxnId="{54B7640C-3B02-4EFD-9DBD-F37310DB534F}">
      <dgm:prSet/>
      <dgm:spPr/>
      <dgm:t>
        <a:bodyPr/>
        <a:lstStyle/>
        <a:p>
          <a:endParaRPr lang="pl-PL"/>
        </a:p>
      </dgm:t>
    </dgm:pt>
    <dgm:pt modelId="{3A0D0A97-56C1-4B9F-8123-CACD76320F14}" type="sibTrans" cxnId="{54B7640C-3B02-4EFD-9DBD-F37310DB534F}">
      <dgm:prSet/>
      <dgm:spPr/>
      <dgm:t>
        <a:bodyPr/>
        <a:lstStyle/>
        <a:p>
          <a:endParaRPr lang="pl-PL"/>
        </a:p>
      </dgm:t>
    </dgm:pt>
    <dgm:pt modelId="{77B467C3-7E74-48EC-8801-C20B6B2C94D5}">
      <dgm:prSet phldrT="[Tekst]" custT="1"/>
      <dgm:spPr/>
      <dgm:t>
        <a:bodyPr/>
        <a:lstStyle/>
        <a:p>
          <a:r>
            <a:rPr lang="pl-PL" sz="1400" b="1" dirty="0" smtClean="0"/>
            <a:t>Wspieranie społeczności lokalnej w zakresie aktywizacji zawodowo-społecznej, drobnych remontów u osób niepełnosprawnych oraz starszych</a:t>
          </a:r>
          <a:endParaRPr lang="pl-PL" sz="1400" b="1" dirty="0"/>
        </a:p>
      </dgm:t>
    </dgm:pt>
    <dgm:pt modelId="{5C6019A5-9B03-4EEE-84C9-DE31FEF1C544}" type="parTrans" cxnId="{1C351511-F25E-41CC-96AA-7E6CD7F0AFE0}">
      <dgm:prSet/>
      <dgm:spPr/>
      <dgm:t>
        <a:bodyPr/>
        <a:lstStyle/>
        <a:p>
          <a:endParaRPr lang="pl-PL"/>
        </a:p>
      </dgm:t>
    </dgm:pt>
    <dgm:pt modelId="{15C30AD8-5387-43F2-A899-6567A1E8D27A}" type="sibTrans" cxnId="{1C351511-F25E-41CC-96AA-7E6CD7F0AFE0}">
      <dgm:prSet/>
      <dgm:spPr/>
      <dgm:t>
        <a:bodyPr/>
        <a:lstStyle/>
        <a:p>
          <a:endParaRPr lang="pl-PL"/>
        </a:p>
      </dgm:t>
    </dgm:pt>
    <dgm:pt modelId="{CF434ACB-1B91-4E0A-AF05-504503AF28E8}">
      <dgm:prSet phldrT="[Tekst]"/>
      <dgm:spPr/>
      <dgm:t>
        <a:bodyPr/>
        <a:lstStyle/>
        <a:p>
          <a:r>
            <a:rPr lang="pl-PL" b="1" dirty="0" smtClean="0"/>
            <a:t>Obniżenie wydatków na MOPS z tytułu wypłat zasiłków celowych</a:t>
          </a:r>
          <a:endParaRPr lang="pl-PL" b="1" dirty="0"/>
        </a:p>
      </dgm:t>
    </dgm:pt>
    <dgm:pt modelId="{E058C67B-02C4-4148-9C13-F126FA6F29BF}" type="parTrans" cxnId="{C51E049B-22EB-4666-B2FA-2B5BE2C0A905}">
      <dgm:prSet/>
      <dgm:spPr/>
      <dgm:t>
        <a:bodyPr/>
        <a:lstStyle/>
        <a:p>
          <a:endParaRPr lang="pl-PL"/>
        </a:p>
      </dgm:t>
    </dgm:pt>
    <dgm:pt modelId="{3D5F7F99-D680-408E-AD82-16A2223E9C58}" type="sibTrans" cxnId="{C51E049B-22EB-4666-B2FA-2B5BE2C0A905}">
      <dgm:prSet/>
      <dgm:spPr/>
      <dgm:t>
        <a:bodyPr/>
        <a:lstStyle/>
        <a:p>
          <a:endParaRPr lang="pl-PL"/>
        </a:p>
      </dgm:t>
    </dgm:pt>
    <dgm:pt modelId="{DA0AC2AD-F88D-455E-B3D1-68E80D883094}" type="pres">
      <dgm:prSet presAssocID="{0D06905B-AE46-4286-A8E9-E9F9CA233E8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579FBD7-5C9C-46B5-AE51-56FE012F4062}" type="pres">
      <dgm:prSet presAssocID="{0D06905B-AE46-4286-A8E9-E9F9CA233E8E}" presName="radial" presStyleCnt="0">
        <dgm:presLayoutVars>
          <dgm:animLvl val="ctr"/>
        </dgm:presLayoutVars>
      </dgm:prSet>
      <dgm:spPr/>
    </dgm:pt>
    <dgm:pt modelId="{AE996D4B-EDC7-491F-AE87-766FFE60DB2B}" type="pres">
      <dgm:prSet presAssocID="{592FA2E9-34BF-4FFD-8EED-540673881B5F}" presName="centerShape" presStyleLbl="vennNode1" presStyleIdx="0" presStyleCnt="5"/>
      <dgm:spPr/>
      <dgm:t>
        <a:bodyPr/>
        <a:lstStyle/>
        <a:p>
          <a:endParaRPr lang="pl-PL"/>
        </a:p>
      </dgm:t>
    </dgm:pt>
    <dgm:pt modelId="{D8468DEE-A5C4-419D-85D9-E2B6B558E042}" type="pres">
      <dgm:prSet presAssocID="{3F45CD49-4730-4B82-B899-44F100D704E2}" presName="node" presStyleLbl="vennNode1" presStyleIdx="1" presStyleCnt="5" custScaleX="223743" custScaleY="1022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1A212D-85D7-4BE7-82D7-3773FA7BF1B0}" type="pres">
      <dgm:prSet presAssocID="{0CC49204-5422-4FD2-B93E-8571851FFB4F}" presName="node" presStyleLbl="vennNode1" presStyleIdx="2" presStyleCnt="5" custScaleX="172268" custScaleY="11603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20AE35-6468-4EBF-BBB0-FDAFC04A93EB}" type="pres">
      <dgm:prSet presAssocID="{77B467C3-7E74-48EC-8801-C20B6B2C94D5}" presName="node" presStyleLbl="vennNode1" presStyleIdx="3" presStyleCnt="5" custScaleX="250982" custScaleY="10747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24CC5A-C64D-45E9-B83B-DF10A0386E13}" type="pres">
      <dgm:prSet presAssocID="{CF434ACB-1B91-4E0A-AF05-504503AF28E8}" presName="node" presStyleLbl="vennNode1" presStyleIdx="4" presStyleCnt="5" custScaleX="176012" custScaleY="1213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4B7640C-3B02-4EFD-9DBD-F37310DB534F}" srcId="{592FA2E9-34BF-4FFD-8EED-540673881B5F}" destId="{0CC49204-5422-4FD2-B93E-8571851FFB4F}" srcOrd="1" destOrd="0" parTransId="{77DB472A-DEF7-4133-BC36-4BF9C9F5A505}" sibTransId="{3A0D0A97-56C1-4B9F-8123-CACD76320F14}"/>
    <dgm:cxn modelId="{583FBDEA-2AC2-403A-9E00-47834A6A281F}" type="presOf" srcId="{0D06905B-AE46-4286-A8E9-E9F9CA233E8E}" destId="{DA0AC2AD-F88D-455E-B3D1-68E80D883094}" srcOrd="0" destOrd="0" presId="urn:microsoft.com/office/officeart/2005/8/layout/radial3"/>
    <dgm:cxn modelId="{1C351511-F25E-41CC-96AA-7E6CD7F0AFE0}" srcId="{592FA2E9-34BF-4FFD-8EED-540673881B5F}" destId="{77B467C3-7E74-48EC-8801-C20B6B2C94D5}" srcOrd="2" destOrd="0" parTransId="{5C6019A5-9B03-4EEE-84C9-DE31FEF1C544}" sibTransId="{15C30AD8-5387-43F2-A899-6567A1E8D27A}"/>
    <dgm:cxn modelId="{6859DE73-ED77-4862-A0F3-79CFA05C4739}" type="presOf" srcId="{592FA2E9-34BF-4FFD-8EED-540673881B5F}" destId="{AE996D4B-EDC7-491F-AE87-766FFE60DB2B}" srcOrd="0" destOrd="0" presId="urn:microsoft.com/office/officeart/2005/8/layout/radial3"/>
    <dgm:cxn modelId="{296580C5-4D63-4D33-B8B9-8636683D5B40}" srcId="{592FA2E9-34BF-4FFD-8EED-540673881B5F}" destId="{3F45CD49-4730-4B82-B899-44F100D704E2}" srcOrd="0" destOrd="0" parTransId="{68C4302F-1326-4207-AF5C-299E3B1F31AD}" sibTransId="{54AF99B1-BBFA-46E5-BEC4-9BADF7DE8F9E}"/>
    <dgm:cxn modelId="{B7398438-322D-4C80-AD77-58C6BD970DAB}" srcId="{0D06905B-AE46-4286-A8E9-E9F9CA233E8E}" destId="{592FA2E9-34BF-4FFD-8EED-540673881B5F}" srcOrd="0" destOrd="0" parTransId="{225CD7DF-E16A-492D-8C13-AA8B01A589A4}" sibTransId="{7BE6D269-D8B9-4DA4-B92A-1FBAD2477AC8}"/>
    <dgm:cxn modelId="{F0ABB74C-1EE3-4730-8BD9-82CEAB3BA128}" type="presOf" srcId="{CF434ACB-1B91-4E0A-AF05-504503AF28E8}" destId="{D924CC5A-C64D-45E9-B83B-DF10A0386E13}" srcOrd="0" destOrd="0" presId="urn:microsoft.com/office/officeart/2005/8/layout/radial3"/>
    <dgm:cxn modelId="{C51E049B-22EB-4666-B2FA-2B5BE2C0A905}" srcId="{592FA2E9-34BF-4FFD-8EED-540673881B5F}" destId="{CF434ACB-1B91-4E0A-AF05-504503AF28E8}" srcOrd="3" destOrd="0" parTransId="{E058C67B-02C4-4148-9C13-F126FA6F29BF}" sibTransId="{3D5F7F99-D680-408E-AD82-16A2223E9C58}"/>
    <dgm:cxn modelId="{BC647C81-CFFB-4F43-A0FA-DF3CC21819DC}" type="presOf" srcId="{77B467C3-7E74-48EC-8801-C20B6B2C94D5}" destId="{6220AE35-6468-4EBF-BBB0-FDAFC04A93EB}" srcOrd="0" destOrd="0" presId="urn:microsoft.com/office/officeart/2005/8/layout/radial3"/>
    <dgm:cxn modelId="{AC6DFC13-0821-434A-B032-B823829FC5E1}" type="presOf" srcId="{0CC49204-5422-4FD2-B93E-8571851FFB4F}" destId="{5C1A212D-85D7-4BE7-82D7-3773FA7BF1B0}" srcOrd="0" destOrd="0" presId="urn:microsoft.com/office/officeart/2005/8/layout/radial3"/>
    <dgm:cxn modelId="{15A054FB-2719-425A-B1B7-FCB8ECC1750F}" type="presOf" srcId="{3F45CD49-4730-4B82-B899-44F100D704E2}" destId="{D8468DEE-A5C4-419D-85D9-E2B6B558E042}" srcOrd="0" destOrd="0" presId="urn:microsoft.com/office/officeart/2005/8/layout/radial3"/>
    <dgm:cxn modelId="{529E181B-90E2-436F-9E22-49C63EC74FE9}" type="presParOf" srcId="{DA0AC2AD-F88D-455E-B3D1-68E80D883094}" destId="{3579FBD7-5C9C-46B5-AE51-56FE012F4062}" srcOrd="0" destOrd="0" presId="urn:microsoft.com/office/officeart/2005/8/layout/radial3"/>
    <dgm:cxn modelId="{0304C31C-13C6-456B-90A1-CEE14F5EE1A4}" type="presParOf" srcId="{3579FBD7-5C9C-46B5-AE51-56FE012F4062}" destId="{AE996D4B-EDC7-491F-AE87-766FFE60DB2B}" srcOrd="0" destOrd="0" presId="urn:microsoft.com/office/officeart/2005/8/layout/radial3"/>
    <dgm:cxn modelId="{B2725109-2157-43E7-BD2F-6E6CBEAA9C46}" type="presParOf" srcId="{3579FBD7-5C9C-46B5-AE51-56FE012F4062}" destId="{D8468DEE-A5C4-419D-85D9-E2B6B558E042}" srcOrd="1" destOrd="0" presId="urn:microsoft.com/office/officeart/2005/8/layout/radial3"/>
    <dgm:cxn modelId="{795F3109-AF5C-40CC-90EA-AC8F627C979C}" type="presParOf" srcId="{3579FBD7-5C9C-46B5-AE51-56FE012F4062}" destId="{5C1A212D-85D7-4BE7-82D7-3773FA7BF1B0}" srcOrd="2" destOrd="0" presId="urn:microsoft.com/office/officeart/2005/8/layout/radial3"/>
    <dgm:cxn modelId="{FAEA47D0-9302-4570-B85D-DFE603C7DEE6}" type="presParOf" srcId="{3579FBD7-5C9C-46B5-AE51-56FE012F4062}" destId="{6220AE35-6468-4EBF-BBB0-FDAFC04A93EB}" srcOrd="3" destOrd="0" presId="urn:microsoft.com/office/officeart/2005/8/layout/radial3"/>
    <dgm:cxn modelId="{8D4944F2-5286-41C9-AF90-6F75D586A9AD}" type="presParOf" srcId="{3579FBD7-5C9C-46B5-AE51-56FE012F4062}" destId="{D924CC5A-C64D-45E9-B83B-DF10A0386E1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06905B-AE46-4286-A8E9-E9F9CA233E8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92FA2E9-34BF-4FFD-8EED-540673881B5F}">
      <dgm:prSet phldrT="[Teks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 dirty="0"/>
        </a:p>
      </dgm:t>
    </dgm:pt>
    <dgm:pt modelId="{225CD7DF-E16A-492D-8C13-AA8B01A589A4}" type="parTrans" cxnId="{B7398438-322D-4C80-AD77-58C6BD970DAB}">
      <dgm:prSet/>
      <dgm:spPr/>
      <dgm:t>
        <a:bodyPr/>
        <a:lstStyle/>
        <a:p>
          <a:endParaRPr lang="pl-PL"/>
        </a:p>
      </dgm:t>
    </dgm:pt>
    <dgm:pt modelId="{7BE6D269-D8B9-4DA4-B92A-1FBAD2477AC8}" type="sibTrans" cxnId="{B7398438-322D-4C80-AD77-58C6BD970DAB}">
      <dgm:prSet/>
      <dgm:spPr/>
      <dgm:t>
        <a:bodyPr/>
        <a:lstStyle/>
        <a:p>
          <a:endParaRPr lang="pl-PL"/>
        </a:p>
      </dgm:t>
    </dgm:pt>
    <dgm:pt modelId="{3F45CD49-4730-4B82-B899-44F100D704E2}">
      <dgm:prSet phldrT="[Tekst]" custT="1"/>
      <dgm:spPr/>
      <dgm:t>
        <a:bodyPr/>
        <a:lstStyle/>
        <a:p>
          <a:r>
            <a:rPr lang="pl-PL" sz="1400" b="1" dirty="0" smtClean="0"/>
            <a:t>Realizacja potrzeb gminy w zakresie remontów-obniżenie wydatków gminy na ten cel </a:t>
          </a:r>
          <a:endParaRPr lang="pl-PL" sz="1400" b="1" dirty="0"/>
        </a:p>
      </dgm:t>
    </dgm:pt>
    <dgm:pt modelId="{68C4302F-1326-4207-AF5C-299E3B1F31AD}" type="parTrans" cxnId="{296580C5-4D63-4D33-B8B9-8636683D5B40}">
      <dgm:prSet/>
      <dgm:spPr/>
      <dgm:t>
        <a:bodyPr/>
        <a:lstStyle/>
        <a:p>
          <a:endParaRPr lang="pl-PL"/>
        </a:p>
      </dgm:t>
    </dgm:pt>
    <dgm:pt modelId="{54AF99B1-BBFA-46E5-BEC4-9BADF7DE8F9E}" type="sibTrans" cxnId="{296580C5-4D63-4D33-B8B9-8636683D5B40}">
      <dgm:prSet/>
      <dgm:spPr/>
      <dgm:t>
        <a:bodyPr/>
        <a:lstStyle/>
        <a:p>
          <a:endParaRPr lang="pl-PL"/>
        </a:p>
      </dgm:t>
    </dgm:pt>
    <dgm:pt modelId="{0CC49204-5422-4FD2-B93E-8571851FFB4F}">
      <dgm:prSet phldrT="[Tekst]" custT="1"/>
      <dgm:spPr/>
      <dgm:t>
        <a:bodyPr/>
        <a:lstStyle/>
        <a:p>
          <a:r>
            <a:rPr lang="pl-PL" sz="1600" b="1" dirty="0" smtClean="0"/>
            <a:t>Praktyczna nauka zawodu w zawodach deficytowych oraz współpraca z lokalnymi pracodawcami</a:t>
          </a:r>
          <a:endParaRPr lang="pl-PL" sz="1600" b="1" dirty="0"/>
        </a:p>
      </dgm:t>
    </dgm:pt>
    <dgm:pt modelId="{77DB472A-DEF7-4133-BC36-4BF9C9F5A505}" type="parTrans" cxnId="{54B7640C-3B02-4EFD-9DBD-F37310DB534F}">
      <dgm:prSet/>
      <dgm:spPr/>
      <dgm:t>
        <a:bodyPr/>
        <a:lstStyle/>
        <a:p>
          <a:endParaRPr lang="pl-PL"/>
        </a:p>
      </dgm:t>
    </dgm:pt>
    <dgm:pt modelId="{3A0D0A97-56C1-4B9F-8123-CACD76320F14}" type="sibTrans" cxnId="{54B7640C-3B02-4EFD-9DBD-F37310DB534F}">
      <dgm:prSet/>
      <dgm:spPr/>
      <dgm:t>
        <a:bodyPr/>
        <a:lstStyle/>
        <a:p>
          <a:endParaRPr lang="pl-PL"/>
        </a:p>
      </dgm:t>
    </dgm:pt>
    <dgm:pt modelId="{77B467C3-7E74-48EC-8801-C20B6B2C94D5}">
      <dgm:prSet phldrT="[Tekst]" custT="1"/>
      <dgm:spPr/>
      <dgm:t>
        <a:bodyPr/>
        <a:lstStyle/>
        <a:p>
          <a:r>
            <a:rPr lang="pl-PL" sz="1400" b="1" dirty="0" smtClean="0"/>
            <a:t>Wspieranie społeczności lokalnej w zakresie aktywizacji zawodowo-społecznej, drobnych remontów u osób niepełnosprawnych oraz starszych</a:t>
          </a:r>
          <a:endParaRPr lang="pl-PL" sz="1400" b="1" dirty="0"/>
        </a:p>
      </dgm:t>
    </dgm:pt>
    <dgm:pt modelId="{5C6019A5-9B03-4EEE-84C9-DE31FEF1C544}" type="parTrans" cxnId="{1C351511-F25E-41CC-96AA-7E6CD7F0AFE0}">
      <dgm:prSet/>
      <dgm:spPr/>
      <dgm:t>
        <a:bodyPr/>
        <a:lstStyle/>
        <a:p>
          <a:endParaRPr lang="pl-PL"/>
        </a:p>
      </dgm:t>
    </dgm:pt>
    <dgm:pt modelId="{15C30AD8-5387-43F2-A899-6567A1E8D27A}" type="sibTrans" cxnId="{1C351511-F25E-41CC-96AA-7E6CD7F0AFE0}">
      <dgm:prSet/>
      <dgm:spPr/>
      <dgm:t>
        <a:bodyPr/>
        <a:lstStyle/>
        <a:p>
          <a:endParaRPr lang="pl-PL"/>
        </a:p>
      </dgm:t>
    </dgm:pt>
    <dgm:pt modelId="{CF434ACB-1B91-4E0A-AF05-504503AF28E8}">
      <dgm:prSet phldrT="[Tekst]"/>
      <dgm:spPr/>
      <dgm:t>
        <a:bodyPr/>
        <a:lstStyle/>
        <a:p>
          <a:r>
            <a:rPr lang="pl-PL" b="1" dirty="0" smtClean="0"/>
            <a:t>Obniżenie wydatków na MOPS z tytułu wypłat zasiłków celowych</a:t>
          </a:r>
          <a:endParaRPr lang="pl-PL" b="1" dirty="0"/>
        </a:p>
      </dgm:t>
    </dgm:pt>
    <dgm:pt modelId="{E058C67B-02C4-4148-9C13-F126FA6F29BF}" type="parTrans" cxnId="{C51E049B-22EB-4666-B2FA-2B5BE2C0A905}">
      <dgm:prSet/>
      <dgm:spPr/>
      <dgm:t>
        <a:bodyPr/>
        <a:lstStyle/>
        <a:p>
          <a:endParaRPr lang="pl-PL"/>
        </a:p>
      </dgm:t>
    </dgm:pt>
    <dgm:pt modelId="{3D5F7F99-D680-408E-AD82-16A2223E9C58}" type="sibTrans" cxnId="{C51E049B-22EB-4666-B2FA-2B5BE2C0A905}">
      <dgm:prSet/>
      <dgm:spPr/>
      <dgm:t>
        <a:bodyPr/>
        <a:lstStyle/>
        <a:p>
          <a:endParaRPr lang="pl-PL"/>
        </a:p>
      </dgm:t>
    </dgm:pt>
    <dgm:pt modelId="{DA0AC2AD-F88D-455E-B3D1-68E80D883094}" type="pres">
      <dgm:prSet presAssocID="{0D06905B-AE46-4286-A8E9-E9F9CA233E8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579FBD7-5C9C-46B5-AE51-56FE012F4062}" type="pres">
      <dgm:prSet presAssocID="{0D06905B-AE46-4286-A8E9-E9F9CA233E8E}" presName="radial" presStyleCnt="0">
        <dgm:presLayoutVars>
          <dgm:animLvl val="ctr"/>
        </dgm:presLayoutVars>
      </dgm:prSet>
      <dgm:spPr/>
    </dgm:pt>
    <dgm:pt modelId="{AE996D4B-EDC7-491F-AE87-766FFE60DB2B}" type="pres">
      <dgm:prSet presAssocID="{592FA2E9-34BF-4FFD-8EED-540673881B5F}" presName="centerShape" presStyleLbl="vennNode1" presStyleIdx="0" presStyleCnt="5" custScaleX="51506" custScaleY="33350" custLinFactNeighborX="570" custLinFactNeighborY="1382"/>
      <dgm:spPr/>
      <dgm:t>
        <a:bodyPr/>
        <a:lstStyle/>
        <a:p>
          <a:endParaRPr lang="pl-PL"/>
        </a:p>
      </dgm:t>
    </dgm:pt>
    <dgm:pt modelId="{D8468DEE-A5C4-419D-85D9-E2B6B558E042}" type="pres">
      <dgm:prSet presAssocID="{3F45CD49-4730-4B82-B899-44F100D704E2}" presName="node" presStyleLbl="vennNode1" presStyleIdx="1" presStyleCnt="5" custScaleX="223743" custScaleY="1022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1A212D-85D7-4BE7-82D7-3773FA7BF1B0}" type="pres">
      <dgm:prSet presAssocID="{0CC49204-5422-4FD2-B93E-8571851FFB4F}" presName="node" presStyleLbl="vennNode1" presStyleIdx="2" presStyleCnt="5" custScaleX="168715" custScaleY="11603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20AE35-6468-4EBF-BBB0-FDAFC04A93EB}" type="pres">
      <dgm:prSet presAssocID="{77B467C3-7E74-48EC-8801-C20B6B2C94D5}" presName="node" presStyleLbl="vennNode1" presStyleIdx="3" presStyleCnt="5" custScaleX="250982" custScaleY="875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24CC5A-C64D-45E9-B83B-DF10A0386E13}" type="pres">
      <dgm:prSet presAssocID="{CF434ACB-1B91-4E0A-AF05-504503AF28E8}" presName="node" presStyleLbl="vennNode1" presStyleIdx="4" presStyleCnt="5" custScaleX="176012" custScaleY="1213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4B7640C-3B02-4EFD-9DBD-F37310DB534F}" srcId="{592FA2E9-34BF-4FFD-8EED-540673881B5F}" destId="{0CC49204-5422-4FD2-B93E-8571851FFB4F}" srcOrd="1" destOrd="0" parTransId="{77DB472A-DEF7-4133-BC36-4BF9C9F5A505}" sibTransId="{3A0D0A97-56C1-4B9F-8123-CACD76320F14}"/>
    <dgm:cxn modelId="{583FBDEA-2AC2-403A-9E00-47834A6A281F}" type="presOf" srcId="{0D06905B-AE46-4286-A8E9-E9F9CA233E8E}" destId="{DA0AC2AD-F88D-455E-B3D1-68E80D883094}" srcOrd="0" destOrd="0" presId="urn:microsoft.com/office/officeart/2005/8/layout/radial3"/>
    <dgm:cxn modelId="{1C351511-F25E-41CC-96AA-7E6CD7F0AFE0}" srcId="{592FA2E9-34BF-4FFD-8EED-540673881B5F}" destId="{77B467C3-7E74-48EC-8801-C20B6B2C94D5}" srcOrd="2" destOrd="0" parTransId="{5C6019A5-9B03-4EEE-84C9-DE31FEF1C544}" sibTransId="{15C30AD8-5387-43F2-A899-6567A1E8D27A}"/>
    <dgm:cxn modelId="{6859DE73-ED77-4862-A0F3-79CFA05C4739}" type="presOf" srcId="{592FA2E9-34BF-4FFD-8EED-540673881B5F}" destId="{AE996D4B-EDC7-491F-AE87-766FFE60DB2B}" srcOrd="0" destOrd="0" presId="urn:microsoft.com/office/officeart/2005/8/layout/radial3"/>
    <dgm:cxn modelId="{296580C5-4D63-4D33-B8B9-8636683D5B40}" srcId="{592FA2E9-34BF-4FFD-8EED-540673881B5F}" destId="{3F45CD49-4730-4B82-B899-44F100D704E2}" srcOrd="0" destOrd="0" parTransId="{68C4302F-1326-4207-AF5C-299E3B1F31AD}" sibTransId="{54AF99B1-BBFA-46E5-BEC4-9BADF7DE8F9E}"/>
    <dgm:cxn modelId="{B7398438-322D-4C80-AD77-58C6BD970DAB}" srcId="{0D06905B-AE46-4286-A8E9-E9F9CA233E8E}" destId="{592FA2E9-34BF-4FFD-8EED-540673881B5F}" srcOrd="0" destOrd="0" parTransId="{225CD7DF-E16A-492D-8C13-AA8B01A589A4}" sibTransId="{7BE6D269-D8B9-4DA4-B92A-1FBAD2477AC8}"/>
    <dgm:cxn modelId="{F0ABB74C-1EE3-4730-8BD9-82CEAB3BA128}" type="presOf" srcId="{CF434ACB-1B91-4E0A-AF05-504503AF28E8}" destId="{D924CC5A-C64D-45E9-B83B-DF10A0386E13}" srcOrd="0" destOrd="0" presId="urn:microsoft.com/office/officeart/2005/8/layout/radial3"/>
    <dgm:cxn modelId="{C51E049B-22EB-4666-B2FA-2B5BE2C0A905}" srcId="{592FA2E9-34BF-4FFD-8EED-540673881B5F}" destId="{CF434ACB-1B91-4E0A-AF05-504503AF28E8}" srcOrd="3" destOrd="0" parTransId="{E058C67B-02C4-4148-9C13-F126FA6F29BF}" sibTransId="{3D5F7F99-D680-408E-AD82-16A2223E9C58}"/>
    <dgm:cxn modelId="{BC647C81-CFFB-4F43-A0FA-DF3CC21819DC}" type="presOf" srcId="{77B467C3-7E74-48EC-8801-C20B6B2C94D5}" destId="{6220AE35-6468-4EBF-BBB0-FDAFC04A93EB}" srcOrd="0" destOrd="0" presId="urn:microsoft.com/office/officeart/2005/8/layout/radial3"/>
    <dgm:cxn modelId="{AC6DFC13-0821-434A-B032-B823829FC5E1}" type="presOf" srcId="{0CC49204-5422-4FD2-B93E-8571851FFB4F}" destId="{5C1A212D-85D7-4BE7-82D7-3773FA7BF1B0}" srcOrd="0" destOrd="0" presId="urn:microsoft.com/office/officeart/2005/8/layout/radial3"/>
    <dgm:cxn modelId="{15A054FB-2719-425A-B1B7-FCB8ECC1750F}" type="presOf" srcId="{3F45CD49-4730-4B82-B899-44F100D704E2}" destId="{D8468DEE-A5C4-419D-85D9-E2B6B558E042}" srcOrd="0" destOrd="0" presId="urn:microsoft.com/office/officeart/2005/8/layout/radial3"/>
    <dgm:cxn modelId="{529E181B-90E2-436F-9E22-49C63EC74FE9}" type="presParOf" srcId="{DA0AC2AD-F88D-455E-B3D1-68E80D883094}" destId="{3579FBD7-5C9C-46B5-AE51-56FE012F4062}" srcOrd="0" destOrd="0" presId="urn:microsoft.com/office/officeart/2005/8/layout/radial3"/>
    <dgm:cxn modelId="{0304C31C-13C6-456B-90A1-CEE14F5EE1A4}" type="presParOf" srcId="{3579FBD7-5C9C-46B5-AE51-56FE012F4062}" destId="{AE996D4B-EDC7-491F-AE87-766FFE60DB2B}" srcOrd="0" destOrd="0" presId="urn:microsoft.com/office/officeart/2005/8/layout/radial3"/>
    <dgm:cxn modelId="{B2725109-2157-43E7-BD2F-6E6CBEAA9C46}" type="presParOf" srcId="{3579FBD7-5C9C-46B5-AE51-56FE012F4062}" destId="{D8468DEE-A5C4-419D-85D9-E2B6B558E042}" srcOrd="1" destOrd="0" presId="urn:microsoft.com/office/officeart/2005/8/layout/radial3"/>
    <dgm:cxn modelId="{795F3109-AF5C-40CC-90EA-AC8F627C979C}" type="presParOf" srcId="{3579FBD7-5C9C-46B5-AE51-56FE012F4062}" destId="{5C1A212D-85D7-4BE7-82D7-3773FA7BF1B0}" srcOrd="2" destOrd="0" presId="urn:microsoft.com/office/officeart/2005/8/layout/radial3"/>
    <dgm:cxn modelId="{FAEA47D0-9302-4570-B85D-DFE603C7DEE6}" type="presParOf" srcId="{3579FBD7-5C9C-46B5-AE51-56FE012F4062}" destId="{6220AE35-6468-4EBF-BBB0-FDAFC04A93EB}" srcOrd="3" destOrd="0" presId="urn:microsoft.com/office/officeart/2005/8/layout/radial3"/>
    <dgm:cxn modelId="{8D4944F2-5286-41C9-AF90-6F75D586A9AD}" type="presParOf" srcId="{3579FBD7-5C9C-46B5-AE51-56FE012F4062}" destId="{D924CC5A-C64D-45E9-B83B-DF10A0386E1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1A1825-8B73-4B6D-B10A-BFD7691A8AB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7CD2A19-89AF-47D8-9E0C-CEB0F913244B}">
      <dgm:prSet phldrT="[Tekst]" custT="1"/>
      <dgm:spPr/>
      <dgm:t>
        <a:bodyPr/>
        <a:lstStyle/>
        <a:p>
          <a:r>
            <a:rPr lang="pl-PL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DYREKTOR</a:t>
          </a:r>
          <a:endParaRPr lang="pl-PL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50DCF6-57BD-4E53-ABB2-BB0411362D3B}" type="parTrans" cxnId="{9A1E6C29-05CD-4084-AC16-C12F42327CDC}">
      <dgm:prSet/>
      <dgm:spPr/>
      <dgm:t>
        <a:bodyPr/>
        <a:lstStyle/>
        <a:p>
          <a:endParaRPr lang="pl-PL"/>
        </a:p>
      </dgm:t>
    </dgm:pt>
    <dgm:pt modelId="{E6F64E0E-AD48-46DD-8459-0FAB293DE0FA}" type="sibTrans" cxnId="{9A1E6C29-05CD-4084-AC16-C12F42327CDC}">
      <dgm:prSet/>
      <dgm:spPr/>
      <dgm:t>
        <a:bodyPr/>
        <a:lstStyle/>
        <a:p>
          <a:endParaRPr lang="pl-PL"/>
        </a:p>
      </dgm:t>
    </dgm:pt>
    <dgm:pt modelId="{EDE6E2BD-CCD5-4899-87EB-EED9CD50C018}">
      <dgm:prSet phldrT="[Tekst]" custT="1"/>
      <dgm:spPr/>
      <dgm:t>
        <a:bodyPr/>
        <a:lstStyle/>
        <a:p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GŁ.SPEC.-KOORDYNATOR REINTEGRACJI ZAWODOWEJ I SPOŁECZNEJ</a:t>
          </a:r>
          <a:endParaRPr lang="pl-PL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FF5B3B-27E3-46A4-A255-78B418DAE0CC}" type="parTrans" cxnId="{C1A401A9-774E-4094-9F4D-91039FFFD79D}">
      <dgm:prSet/>
      <dgm:spPr/>
      <dgm:t>
        <a:bodyPr/>
        <a:lstStyle/>
        <a:p>
          <a:endParaRPr lang="pl-PL"/>
        </a:p>
      </dgm:t>
    </dgm:pt>
    <dgm:pt modelId="{F2F5679F-D6CE-484E-9D6B-086FF40770D3}" type="sibTrans" cxnId="{C1A401A9-774E-4094-9F4D-91039FFFD79D}">
      <dgm:prSet/>
      <dgm:spPr/>
      <dgm:t>
        <a:bodyPr/>
        <a:lstStyle/>
        <a:p>
          <a:endParaRPr lang="pl-PL"/>
        </a:p>
      </dgm:t>
    </dgm:pt>
    <dgm:pt modelId="{B5592409-DCAA-4B42-B2E0-A1344EAB8293}">
      <dgm:prSet phldrT="[Tekst]"/>
      <dgm:spPr/>
      <dgm:t>
        <a:bodyPr/>
        <a:lstStyle/>
        <a:p>
          <a:r>
            <a: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PRACOWNIK SOCJALNY</a:t>
          </a:r>
          <a:endParaRPr lang="pl-PL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8C8599-B31D-4459-9CE3-F46F87B84320}" type="parTrans" cxnId="{466C9CB1-ABA9-4094-8089-87FE40F85C6C}">
      <dgm:prSet/>
      <dgm:spPr/>
      <dgm:t>
        <a:bodyPr/>
        <a:lstStyle/>
        <a:p>
          <a:endParaRPr lang="pl-PL"/>
        </a:p>
      </dgm:t>
    </dgm:pt>
    <dgm:pt modelId="{851CBA80-48BE-48F7-BCA7-B8F8CEA5B513}" type="sibTrans" cxnId="{466C9CB1-ABA9-4094-8089-87FE40F85C6C}">
      <dgm:prSet/>
      <dgm:spPr/>
      <dgm:t>
        <a:bodyPr/>
        <a:lstStyle/>
        <a:p>
          <a:endParaRPr lang="pl-PL"/>
        </a:p>
      </dgm:t>
    </dgm:pt>
    <dgm:pt modelId="{83BE94F3-7D1F-46FA-BF93-9327E4985A6F}">
      <dgm:prSet phldrT="[Tekst]"/>
      <dgm:spPr/>
      <dgm:t>
        <a:bodyPr/>
        <a:lstStyle/>
        <a:p>
          <a:r>
            <a: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INSTRUKTOR ZAWODU</a:t>
          </a:r>
          <a:endParaRPr lang="pl-PL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8FD91E-8F0F-43F1-B774-05649E27EF33}" type="parTrans" cxnId="{F5CEACCB-D19A-410E-87D5-C2A6B80513AD}">
      <dgm:prSet/>
      <dgm:spPr/>
      <dgm:t>
        <a:bodyPr/>
        <a:lstStyle/>
        <a:p>
          <a:endParaRPr lang="pl-PL"/>
        </a:p>
      </dgm:t>
    </dgm:pt>
    <dgm:pt modelId="{6FEFB1A8-1D6C-4FEA-A453-0697EE55E18E}" type="sibTrans" cxnId="{F5CEACCB-D19A-410E-87D5-C2A6B80513AD}">
      <dgm:prSet/>
      <dgm:spPr/>
      <dgm:t>
        <a:bodyPr/>
        <a:lstStyle/>
        <a:p>
          <a:endParaRPr lang="pl-PL"/>
        </a:p>
      </dgm:t>
    </dgm:pt>
    <dgm:pt modelId="{E5140628-EEFC-4DDB-BD6A-454DF2DB98E1}">
      <dgm:prSet phldrT="[Tekst]" custT="1"/>
      <dgm:spPr/>
      <dgm:t>
        <a:bodyPr/>
        <a:lstStyle/>
        <a:p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GŁÓWNA KSIĘGOWA</a:t>
          </a:r>
          <a:endParaRPr lang="pl-PL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B2BADC-B442-4D27-9849-D7F5068C26C8}" type="parTrans" cxnId="{FA2A4117-A575-46CF-B2F9-8DBE94054AE1}">
      <dgm:prSet/>
      <dgm:spPr/>
      <dgm:t>
        <a:bodyPr/>
        <a:lstStyle/>
        <a:p>
          <a:endParaRPr lang="pl-PL"/>
        </a:p>
      </dgm:t>
    </dgm:pt>
    <dgm:pt modelId="{98408CC5-A587-4A1F-AD24-A68FCA64E9E1}" type="sibTrans" cxnId="{FA2A4117-A575-46CF-B2F9-8DBE94054AE1}">
      <dgm:prSet/>
      <dgm:spPr/>
      <dgm:t>
        <a:bodyPr/>
        <a:lstStyle/>
        <a:p>
          <a:endParaRPr lang="pl-PL"/>
        </a:p>
      </dgm:t>
    </dgm:pt>
    <dgm:pt modelId="{3845F8FD-9885-4676-8C53-B4CCD92C1A92}">
      <dgm:prSet custT="1"/>
      <dgm:spPr/>
      <dgm:t>
        <a:bodyPr/>
        <a:lstStyle/>
        <a:p>
          <a:r>
            <a:rPr lang="pl-PL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PRACOWNIK ADMINISTRACYJNY</a:t>
          </a:r>
          <a:endParaRPr lang="pl-PL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6C1D66-0639-4574-A9E5-E7F6BEE4687F}" type="parTrans" cxnId="{3B1BA7DE-58E6-4F06-86CF-2E9F090C7E7A}">
      <dgm:prSet/>
      <dgm:spPr/>
      <dgm:t>
        <a:bodyPr/>
        <a:lstStyle/>
        <a:p>
          <a:endParaRPr lang="pl-PL"/>
        </a:p>
      </dgm:t>
    </dgm:pt>
    <dgm:pt modelId="{364402D3-62D1-41D8-A8EE-1CF1830FF20A}" type="sibTrans" cxnId="{3B1BA7DE-58E6-4F06-86CF-2E9F090C7E7A}">
      <dgm:prSet/>
      <dgm:spPr/>
      <dgm:t>
        <a:bodyPr/>
        <a:lstStyle/>
        <a:p>
          <a:endParaRPr lang="pl-PL"/>
        </a:p>
      </dgm:t>
    </dgm:pt>
    <dgm:pt modelId="{2A9B0376-FF96-412D-AEE8-AF3B6C87EBAF}">
      <dgm:prSet/>
      <dgm:spPr/>
      <dgm:t>
        <a:bodyPr/>
        <a:lstStyle/>
        <a:p>
          <a:r>
            <a: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PSYCHOLOG</a:t>
          </a:r>
          <a:endParaRPr lang="pl-PL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8970A-07C8-4997-AD67-D06C46576B62}" type="parTrans" cxnId="{61FB7463-4BAB-4C7C-98D1-91289FD1BEE9}">
      <dgm:prSet/>
      <dgm:spPr/>
      <dgm:t>
        <a:bodyPr/>
        <a:lstStyle/>
        <a:p>
          <a:endParaRPr lang="pl-PL"/>
        </a:p>
      </dgm:t>
    </dgm:pt>
    <dgm:pt modelId="{C28FD9CC-8B5F-4AB3-9480-D48100C04E03}" type="sibTrans" cxnId="{61FB7463-4BAB-4C7C-98D1-91289FD1BEE9}">
      <dgm:prSet/>
      <dgm:spPr/>
      <dgm:t>
        <a:bodyPr/>
        <a:lstStyle/>
        <a:p>
          <a:endParaRPr lang="pl-PL"/>
        </a:p>
      </dgm:t>
    </dgm:pt>
    <dgm:pt modelId="{6C2F0F9B-E5FA-4793-9378-25A358DC332F}" type="pres">
      <dgm:prSet presAssocID="{FE1A1825-8B73-4B6D-B10A-BFD7691A8A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B10686D6-AA96-4A17-AAE4-EBDD28D765B1}" type="pres">
      <dgm:prSet presAssocID="{47CD2A19-89AF-47D8-9E0C-CEB0F913244B}" presName="hierRoot1" presStyleCnt="0"/>
      <dgm:spPr/>
    </dgm:pt>
    <dgm:pt modelId="{82879058-7350-4581-9F72-333FD508A50D}" type="pres">
      <dgm:prSet presAssocID="{47CD2A19-89AF-47D8-9E0C-CEB0F913244B}" presName="composite" presStyleCnt="0"/>
      <dgm:spPr/>
    </dgm:pt>
    <dgm:pt modelId="{16FF8518-B994-4EDF-931C-FA60F774548A}" type="pres">
      <dgm:prSet presAssocID="{47CD2A19-89AF-47D8-9E0C-CEB0F913244B}" presName="background" presStyleLbl="node0" presStyleIdx="0" presStyleCnt="1"/>
      <dgm:spPr/>
    </dgm:pt>
    <dgm:pt modelId="{EDBE835B-A12E-4CC6-BBBE-E3B18D41C83A}" type="pres">
      <dgm:prSet presAssocID="{47CD2A19-89AF-47D8-9E0C-CEB0F913244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D906D72-AE40-46C5-8EC8-ECF52BDD2F04}" type="pres">
      <dgm:prSet presAssocID="{47CD2A19-89AF-47D8-9E0C-CEB0F913244B}" presName="hierChild2" presStyleCnt="0"/>
      <dgm:spPr/>
    </dgm:pt>
    <dgm:pt modelId="{E024AD10-54B3-486C-B888-F6B08449DB42}" type="pres">
      <dgm:prSet presAssocID="{17FF5B3B-27E3-46A4-A255-78B418DAE0CC}" presName="Name10" presStyleLbl="parChTrans1D2" presStyleIdx="0" presStyleCnt="3"/>
      <dgm:spPr/>
      <dgm:t>
        <a:bodyPr/>
        <a:lstStyle/>
        <a:p>
          <a:endParaRPr lang="pl-PL"/>
        </a:p>
      </dgm:t>
    </dgm:pt>
    <dgm:pt modelId="{5CB625FD-9C4B-445C-B227-9B70DB3AF4D4}" type="pres">
      <dgm:prSet presAssocID="{EDE6E2BD-CCD5-4899-87EB-EED9CD50C018}" presName="hierRoot2" presStyleCnt="0"/>
      <dgm:spPr/>
    </dgm:pt>
    <dgm:pt modelId="{9522C4FA-4697-4578-BE6B-3AC361903423}" type="pres">
      <dgm:prSet presAssocID="{EDE6E2BD-CCD5-4899-87EB-EED9CD50C018}" presName="composite2" presStyleCnt="0"/>
      <dgm:spPr/>
    </dgm:pt>
    <dgm:pt modelId="{01B14A2C-5455-4710-BAE6-2D938BC4EFCF}" type="pres">
      <dgm:prSet presAssocID="{EDE6E2BD-CCD5-4899-87EB-EED9CD50C018}" presName="background2" presStyleLbl="node2" presStyleIdx="0" presStyleCnt="3"/>
      <dgm:spPr/>
    </dgm:pt>
    <dgm:pt modelId="{A0520688-3783-487B-B20C-40098237374A}" type="pres">
      <dgm:prSet presAssocID="{EDE6E2BD-CCD5-4899-87EB-EED9CD50C018}" presName="text2" presStyleLbl="fgAcc2" presStyleIdx="0" presStyleCnt="3" custScaleX="121958" custScaleY="12259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CEB9073-A150-4061-A03D-4BD18DBFADC3}" type="pres">
      <dgm:prSet presAssocID="{EDE6E2BD-CCD5-4899-87EB-EED9CD50C018}" presName="hierChild3" presStyleCnt="0"/>
      <dgm:spPr/>
    </dgm:pt>
    <dgm:pt modelId="{C82BF6C6-7850-47B2-AD51-B2101FCA4E5A}" type="pres">
      <dgm:prSet presAssocID="{818C8599-B31D-4459-9CE3-F46F87B84320}" presName="Name17" presStyleLbl="parChTrans1D3" presStyleIdx="0" presStyleCnt="3"/>
      <dgm:spPr/>
      <dgm:t>
        <a:bodyPr/>
        <a:lstStyle/>
        <a:p>
          <a:endParaRPr lang="pl-PL"/>
        </a:p>
      </dgm:t>
    </dgm:pt>
    <dgm:pt modelId="{86DE8092-3060-40EA-B64D-303375CC9732}" type="pres">
      <dgm:prSet presAssocID="{B5592409-DCAA-4B42-B2E0-A1344EAB8293}" presName="hierRoot3" presStyleCnt="0"/>
      <dgm:spPr/>
    </dgm:pt>
    <dgm:pt modelId="{807C8428-C4DC-4DC1-A74A-72E5C95BED03}" type="pres">
      <dgm:prSet presAssocID="{B5592409-DCAA-4B42-B2E0-A1344EAB8293}" presName="composite3" presStyleCnt="0"/>
      <dgm:spPr/>
    </dgm:pt>
    <dgm:pt modelId="{863C9282-A170-461A-804C-4A340FAAB02B}" type="pres">
      <dgm:prSet presAssocID="{B5592409-DCAA-4B42-B2E0-A1344EAB8293}" presName="background3" presStyleLbl="node3" presStyleIdx="0" presStyleCnt="3"/>
      <dgm:spPr/>
    </dgm:pt>
    <dgm:pt modelId="{05E1AA46-03F7-4FDA-9C9B-EF858DC82638}" type="pres">
      <dgm:prSet presAssocID="{B5592409-DCAA-4B42-B2E0-A1344EAB8293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4171AEA-F7BB-405D-ADDC-1615506B79DF}" type="pres">
      <dgm:prSet presAssocID="{B5592409-DCAA-4B42-B2E0-A1344EAB8293}" presName="hierChild4" presStyleCnt="0"/>
      <dgm:spPr/>
    </dgm:pt>
    <dgm:pt modelId="{4E929C13-4A34-4FD7-BDC8-05F9D061072F}" type="pres">
      <dgm:prSet presAssocID="{26D8970A-07C8-4997-AD67-D06C46576B62}" presName="Name17" presStyleLbl="parChTrans1D3" presStyleIdx="1" presStyleCnt="3"/>
      <dgm:spPr/>
      <dgm:t>
        <a:bodyPr/>
        <a:lstStyle/>
        <a:p>
          <a:endParaRPr lang="pl-PL"/>
        </a:p>
      </dgm:t>
    </dgm:pt>
    <dgm:pt modelId="{CC594AEA-71C3-4DA0-95FC-3C8F3AF1E62D}" type="pres">
      <dgm:prSet presAssocID="{2A9B0376-FF96-412D-AEE8-AF3B6C87EBAF}" presName="hierRoot3" presStyleCnt="0"/>
      <dgm:spPr/>
    </dgm:pt>
    <dgm:pt modelId="{EE758BEF-D45F-4AD3-859C-DC98B72C277D}" type="pres">
      <dgm:prSet presAssocID="{2A9B0376-FF96-412D-AEE8-AF3B6C87EBAF}" presName="composite3" presStyleCnt="0"/>
      <dgm:spPr/>
    </dgm:pt>
    <dgm:pt modelId="{89C02767-55F3-4E62-9B50-04C102B15002}" type="pres">
      <dgm:prSet presAssocID="{2A9B0376-FF96-412D-AEE8-AF3B6C87EBAF}" presName="background3" presStyleLbl="node3" presStyleIdx="1" presStyleCnt="3"/>
      <dgm:spPr/>
    </dgm:pt>
    <dgm:pt modelId="{90265301-3F45-4574-A446-C405692ADA66}" type="pres">
      <dgm:prSet presAssocID="{2A9B0376-FF96-412D-AEE8-AF3B6C87EBAF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81E11AE-6381-463A-BBD8-112F089EEE34}" type="pres">
      <dgm:prSet presAssocID="{2A9B0376-FF96-412D-AEE8-AF3B6C87EBAF}" presName="hierChild4" presStyleCnt="0"/>
      <dgm:spPr/>
    </dgm:pt>
    <dgm:pt modelId="{70F95D2B-56DC-496F-964F-13B07A56D019}" type="pres">
      <dgm:prSet presAssocID="{718FD91E-8F0F-43F1-B774-05649E27EF33}" presName="Name17" presStyleLbl="parChTrans1D3" presStyleIdx="2" presStyleCnt="3"/>
      <dgm:spPr/>
      <dgm:t>
        <a:bodyPr/>
        <a:lstStyle/>
        <a:p>
          <a:endParaRPr lang="pl-PL"/>
        </a:p>
      </dgm:t>
    </dgm:pt>
    <dgm:pt modelId="{DE21C56B-1E14-4AAB-B8B3-88A91AA29696}" type="pres">
      <dgm:prSet presAssocID="{83BE94F3-7D1F-46FA-BF93-9327E4985A6F}" presName="hierRoot3" presStyleCnt="0"/>
      <dgm:spPr/>
    </dgm:pt>
    <dgm:pt modelId="{241C4E62-B3C5-40D6-BE07-EEEAEED0BC91}" type="pres">
      <dgm:prSet presAssocID="{83BE94F3-7D1F-46FA-BF93-9327E4985A6F}" presName="composite3" presStyleCnt="0"/>
      <dgm:spPr/>
    </dgm:pt>
    <dgm:pt modelId="{2581B313-81FC-4B08-9DCD-84F5D5D1999A}" type="pres">
      <dgm:prSet presAssocID="{83BE94F3-7D1F-46FA-BF93-9327E4985A6F}" presName="background3" presStyleLbl="node3" presStyleIdx="2" presStyleCnt="3"/>
      <dgm:spPr/>
    </dgm:pt>
    <dgm:pt modelId="{ABBCBB6C-0E48-402C-8510-EE7EB4408A2A}" type="pres">
      <dgm:prSet presAssocID="{83BE94F3-7D1F-46FA-BF93-9327E4985A6F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2DBF209-95AD-4278-8994-AF2E4D2B2B60}" type="pres">
      <dgm:prSet presAssocID="{83BE94F3-7D1F-46FA-BF93-9327E4985A6F}" presName="hierChild4" presStyleCnt="0"/>
      <dgm:spPr/>
    </dgm:pt>
    <dgm:pt modelId="{827B6907-1F60-4D35-885D-3642D53636A8}" type="pres">
      <dgm:prSet presAssocID="{EFB2BADC-B442-4D27-9849-D7F5068C26C8}" presName="Name10" presStyleLbl="parChTrans1D2" presStyleIdx="1" presStyleCnt="3"/>
      <dgm:spPr/>
      <dgm:t>
        <a:bodyPr/>
        <a:lstStyle/>
        <a:p>
          <a:endParaRPr lang="pl-PL"/>
        </a:p>
      </dgm:t>
    </dgm:pt>
    <dgm:pt modelId="{11F44AD3-FB56-47F6-9FB7-753EEBA6F221}" type="pres">
      <dgm:prSet presAssocID="{E5140628-EEFC-4DDB-BD6A-454DF2DB98E1}" presName="hierRoot2" presStyleCnt="0"/>
      <dgm:spPr/>
    </dgm:pt>
    <dgm:pt modelId="{020C5590-5515-4768-A323-788A36B460BD}" type="pres">
      <dgm:prSet presAssocID="{E5140628-EEFC-4DDB-BD6A-454DF2DB98E1}" presName="composite2" presStyleCnt="0"/>
      <dgm:spPr/>
    </dgm:pt>
    <dgm:pt modelId="{2460357A-C28E-47D6-9976-97D6DA699F0D}" type="pres">
      <dgm:prSet presAssocID="{E5140628-EEFC-4DDB-BD6A-454DF2DB98E1}" presName="background2" presStyleLbl="node2" presStyleIdx="1" presStyleCnt="3"/>
      <dgm:spPr/>
    </dgm:pt>
    <dgm:pt modelId="{041DD65C-4AB9-4E50-BECE-48D3A3C6035F}" type="pres">
      <dgm:prSet presAssocID="{E5140628-EEFC-4DDB-BD6A-454DF2DB98E1}" presName="text2" presStyleLbl="fgAcc2" presStyleIdx="1" presStyleCnt="3" custScaleX="96689" custScaleY="11900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7AF3314-78C8-409B-AEAF-87AE235ECD8B}" type="pres">
      <dgm:prSet presAssocID="{E5140628-EEFC-4DDB-BD6A-454DF2DB98E1}" presName="hierChild3" presStyleCnt="0"/>
      <dgm:spPr/>
    </dgm:pt>
    <dgm:pt modelId="{751E0326-FAF1-486C-BD19-7C5BC09E8B37}" type="pres">
      <dgm:prSet presAssocID="{CE6C1D66-0639-4574-A9E5-E7F6BEE4687F}" presName="Name10" presStyleLbl="parChTrans1D2" presStyleIdx="2" presStyleCnt="3"/>
      <dgm:spPr/>
      <dgm:t>
        <a:bodyPr/>
        <a:lstStyle/>
        <a:p>
          <a:endParaRPr lang="pl-PL"/>
        </a:p>
      </dgm:t>
    </dgm:pt>
    <dgm:pt modelId="{C318EF32-C067-498D-AEE9-59983C28376E}" type="pres">
      <dgm:prSet presAssocID="{3845F8FD-9885-4676-8C53-B4CCD92C1A92}" presName="hierRoot2" presStyleCnt="0"/>
      <dgm:spPr/>
    </dgm:pt>
    <dgm:pt modelId="{F823AC6D-4902-4ADE-A538-DF9D1D2EB98E}" type="pres">
      <dgm:prSet presAssocID="{3845F8FD-9885-4676-8C53-B4CCD92C1A92}" presName="composite2" presStyleCnt="0"/>
      <dgm:spPr/>
    </dgm:pt>
    <dgm:pt modelId="{9BBFD91E-2AF7-41BA-9CCF-A2AB0003DBB4}" type="pres">
      <dgm:prSet presAssocID="{3845F8FD-9885-4676-8C53-B4CCD92C1A92}" presName="background2" presStyleLbl="node2" presStyleIdx="2" presStyleCnt="3"/>
      <dgm:spPr/>
    </dgm:pt>
    <dgm:pt modelId="{D92F3F72-B2A2-4FF4-B8ED-1EA47F6308B9}" type="pres">
      <dgm:prSet presAssocID="{3845F8FD-9885-4676-8C53-B4CCD92C1A92}" presName="text2" presStyleLbl="fgAcc2" presStyleIdx="2" presStyleCnt="3" custScaleX="148417" custScaleY="13170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0EA279B-19DE-4E3C-AD1E-0FF8E6C3DFC9}" type="pres">
      <dgm:prSet presAssocID="{3845F8FD-9885-4676-8C53-B4CCD92C1A92}" presName="hierChild3" presStyleCnt="0"/>
      <dgm:spPr/>
    </dgm:pt>
  </dgm:ptLst>
  <dgm:cxnLst>
    <dgm:cxn modelId="{04CA3F05-8EA1-486C-B170-93E3E2270576}" type="presOf" srcId="{83BE94F3-7D1F-46FA-BF93-9327E4985A6F}" destId="{ABBCBB6C-0E48-402C-8510-EE7EB4408A2A}" srcOrd="0" destOrd="0" presId="urn:microsoft.com/office/officeart/2005/8/layout/hierarchy1"/>
    <dgm:cxn modelId="{9A1E6C29-05CD-4084-AC16-C12F42327CDC}" srcId="{FE1A1825-8B73-4B6D-B10A-BFD7691A8AB3}" destId="{47CD2A19-89AF-47D8-9E0C-CEB0F913244B}" srcOrd="0" destOrd="0" parTransId="{2150DCF6-57BD-4E53-ABB2-BB0411362D3B}" sibTransId="{E6F64E0E-AD48-46DD-8459-0FAB293DE0FA}"/>
    <dgm:cxn modelId="{3B3CFBF0-F72F-4CCB-AEAE-E481FC9B0B86}" type="presOf" srcId="{718FD91E-8F0F-43F1-B774-05649E27EF33}" destId="{70F95D2B-56DC-496F-964F-13B07A56D019}" srcOrd="0" destOrd="0" presId="urn:microsoft.com/office/officeart/2005/8/layout/hierarchy1"/>
    <dgm:cxn modelId="{3A207A28-0A78-4F3D-BE1C-B183249D2292}" type="presOf" srcId="{FE1A1825-8B73-4B6D-B10A-BFD7691A8AB3}" destId="{6C2F0F9B-E5FA-4793-9378-25A358DC332F}" srcOrd="0" destOrd="0" presId="urn:microsoft.com/office/officeart/2005/8/layout/hierarchy1"/>
    <dgm:cxn modelId="{3066E737-DD2F-4795-983D-DE15082644C2}" type="presOf" srcId="{EFB2BADC-B442-4D27-9849-D7F5068C26C8}" destId="{827B6907-1F60-4D35-885D-3642D53636A8}" srcOrd="0" destOrd="0" presId="urn:microsoft.com/office/officeart/2005/8/layout/hierarchy1"/>
    <dgm:cxn modelId="{1DD7F6FA-C8B1-4926-962B-5EE8BCF780F1}" type="presOf" srcId="{818C8599-B31D-4459-9CE3-F46F87B84320}" destId="{C82BF6C6-7850-47B2-AD51-B2101FCA4E5A}" srcOrd="0" destOrd="0" presId="urn:microsoft.com/office/officeart/2005/8/layout/hierarchy1"/>
    <dgm:cxn modelId="{1CF1AC06-A01A-42EC-AFE1-CA810E651583}" type="presOf" srcId="{2A9B0376-FF96-412D-AEE8-AF3B6C87EBAF}" destId="{90265301-3F45-4574-A446-C405692ADA66}" srcOrd="0" destOrd="0" presId="urn:microsoft.com/office/officeart/2005/8/layout/hierarchy1"/>
    <dgm:cxn modelId="{5A55C1EC-8815-4EF3-9D81-0B54B24470AF}" type="presOf" srcId="{26D8970A-07C8-4997-AD67-D06C46576B62}" destId="{4E929C13-4A34-4FD7-BDC8-05F9D061072F}" srcOrd="0" destOrd="0" presId="urn:microsoft.com/office/officeart/2005/8/layout/hierarchy1"/>
    <dgm:cxn modelId="{931BFAC2-B900-4160-B01C-64302764AD58}" type="presOf" srcId="{EDE6E2BD-CCD5-4899-87EB-EED9CD50C018}" destId="{A0520688-3783-487B-B20C-40098237374A}" srcOrd="0" destOrd="0" presId="urn:microsoft.com/office/officeart/2005/8/layout/hierarchy1"/>
    <dgm:cxn modelId="{61FB7463-4BAB-4C7C-98D1-91289FD1BEE9}" srcId="{EDE6E2BD-CCD5-4899-87EB-EED9CD50C018}" destId="{2A9B0376-FF96-412D-AEE8-AF3B6C87EBAF}" srcOrd="1" destOrd="0" parTransId="{26D8970A-07C8-4997-AD67-D06C46576B62}" sibTransId="{C28FD9CC-8B5F-4AB3-9480-D48100C04E03}"/>
    <dgm:cxn modelId="{77DEF06F-1C72-47FD-946A-DBDC90FF0CD5}" type="presOf" srcId="{E5140628-EEFC-4DDB-BD6A-454DF2DB98E1}" destId="{041DD65C-4AB9-4E50-BECE-48D3A3C6035F}" srcOrd="0" destOrd="0" presId="urn:microsoft.com/office/officeart/2005/8/layout/hierarchy1"/>
    <dgm:cxn modelId="{C1A401A9-774E-4094-9F4D-91039FFFD79D}" srcId="{47CD2A19-89AF-47D8-9E0C-CEB0F913244B}" destId="{EDE6E2BD-CCD5-4899-87EB-EED9CD50C018}" srcOrd="0" destOrd="0" parTransId="{17FF5B3B-27E3-46A4-A255-78B418DAE0CC}" sibTransId="{F2F5679F-D6CE-484E-9D6B-086FF40770D3}"/>
    <dgm:cxn modelId="{3B1BA7DE-58E6-4F06-86CF-2E9F090C7E7A}" srcId="{47CD2A19-89AF-47D8-9E0C-CEB0F913244B}" destId="{3845F8FD-9885-4676-8C53-B4CCD92C1A92}" srcOrd="2" destOrd="0" parTransId="{CE6C1D66-0639-4574-A9E5-E7F6BEE4687F}" sibTransId="{364402D3-62D1-41D8-A8EE-1CF1830FF20A}"/>
    <dgm:cxn modelId="{6AF402F9-DBE2-4B2F-ABF9-49A0E4EC6CE5}" type="presOf" srcId="{B5592409-DCAA-4B42-B2E0-A1344EAB8293}" destId="{05E1AA46-03F7-4FDA-9C9B-EF858DC82638}" srcOrd="0" destOrd="0" presId="urn:microsoft.com/office/officeart/2005/8/layout/hierarchy1"/>
    <dgm:cxn modelId="{8351B02B-7F71-40B8-B3F9-D3ED6957F872}" type="presOf" srcId="{47CD2A19-89AF-47D8-9E0C-CEB0F913244B}" destId="{EDBE835B-A12E-4CC6-BBBE-E3B18D41C83A}" srcOrd="0" destOrd="0" presId="urn:microsoft.com/office/officeart/2005/8/layout/hierarchy1"/>
    <dgm:cxn modelId="{FA2A4117-A575-46CF-B2F9-8DBE94054AE1}" srcId="{47CD2A19-89AF-47D8-9E0C-CEB0F913244B}" destId="{E5140628-EEFC-4DDB-BD6A-454DF2DB98E1}" srcOrd="1" destOrd="0" parTransId="{EFB2BADC-B442-4D27-9849-D7F5068C26C8}" sibTransId="{98408CC5-A587-4A1F-AD24-A68FCA64E9E1}"/>
    <dgm:cxn modelId="{466C9CB1-ABA9-4094-8089-87FE40F85C6C}" srcId="{EDE6E2BD-CCD5-4899-87EB-EED9CD50C018}" destId="{B5592409-DCAA-4B42-B2E0-A1344EAB8293}" srcOrd="0" destOrd="0" parTransId="{818C8599-B31D-4459-9CE3-F46F87B84320}" sibTransId="{851CBA80-48BE-48F7-BCA7-B8F8CEA5B513}"/>
    <dgm:cxn modelId="{788ED1DF-9DBB-4821-A3C6-732CD9F05871}" type="presOf" srcId="{17FF5B3B-27E3-46A4-A255-78B418DAE0CC}" destId="{E024AD10-54B3-486C-B888-F6B08449DB42}" srcOrd="0" destOrd="0" presId="urn:microsoft.com/office/officeart/2005/8/layout/hierarchy1"/>
    <dgm:cxn modelId="{B259F86B-2B57-4B18-AD52-D259D23F8315}" type="presOf" srcId="{CE6C1D66-0639-4574-A9E5-E7F6BEE4687F}" destId="{751E0326-FAF1-486C-BD19-7C5BC09E8B37}" srcOrd="0" destOrd="0" presId="urn:microsoft.com/office/officeart/2005/8/layout/hierarchy1"/>
    <dgm:cxn modelId="{F5CEACCB-D19A-410E-87D5-C2A6B80513AD}" srcId="{EDE6E2BD-CCD5-4899-87EB-EED9CD50C018}" destId="{83BE94F3-7D1F-46FA-BF93-9327E4985A6F}" srcOrd="2" destOrd="0" parTransId="{718FD91E-8F0F-43F1-B774-05649E27EF33}" sibTransId="{6FEFB1A8-1D6C-4FEA-A453-0697EE55E18E}"/>
    <dgm:cxn modelId="{8D011F8A-1932-4730-A411-33D1B40487CA}" type="presOf" srcId="{3845F8FD-9885-4676-8C53-B4CCD92C1A92}" destId="{D92F3F72-B2A2-4FF4-B8ED-1EA47F6308B9}" srcOrd="0" destOrd="0" presId="urn:microsoft.com/office/officeart/2005/8/layout/hierarchy1"/>
    <dgm:cxn modelId="{AD2ADAB1-60BC-40E8-B1A4-9C937ABDB806}" type="presParOf" srcId="{6C2F0F9B-E5FA-4793-9378-25A358DC332F}" destId="{B10686D6-AA96-4A17-AAE4-EBDD28D765B1}" srcOrd="0" destOrd="0" presId="urn:microsoft.com/office/officeart/2005/8/layout/hierarchy1"/>
    <dgm:cxn modelId="{81E56104-94C1-40FD-8C45-BB89917AB33C}" type="presParOf" srcId="{B10686D6-AA96-4A17-AAE4-EBDD28D765B1}" destId="{82879058-7350-4581-9F72-333FD508A50D}" srcOrd="0" destOrd="0" presId="urn:microsoft.com/office/officeart/2005/8/layout/hierarchy1"/>
    <dgm:cxn modelId="{E2286AE3-87A5-4220-84CF-44B72D45266D}" type="presParOf" srcId="{82879058-7350-4581-9F72-333FD508A50D}" destId="{16FF8518-B994-4EDF-931C-FA60F774548A}" srcOrd="0" destOrd="0" presId="urn:microsoft.com/office/officeart/2005/8/layout/hierarchy1"/>
    <dgm:cxn modelId="{6B8DACFC-BBE5-440D-AD33-B0ACD5F65B48}" type="presParOf" srcId="{82879058-7350-4581-9F72-333FD508A50D}" destId="{EDBE835B-A12E-4CC6-BBBE-E3B18D41C83A}" srcOrd="1" destOrd="0" presId="urn:microsoft.com/office/officeart/2005/8/layout/hierarchy1"/>
    <dgm:cxn modelId="{CEDC2A26-A40C-4B8A-A781-6BEEEC79FEFC}" type="presParOf" srcId="{B10686D6-AA96-4A17-AAE4-EBDD28D765B1}" destId="{5D906D72-AE40-46C5-8EC8-ECF52BDD2F04}" srcOrd="1" destOrd="0" presId="urn:microsoft.com/office/officeart/2005/8/layout/hierarchy1"/>
    <dgm:cxn modelId="{130FF2FA-EB61-4B4C-8697-F77D17005A51}" type="presParOf" srcId="{5D906D72-AE40-46C5-8EC8-ECF52BDD2F04}" destId="{E024AD10-54B3-486C-B888-F6B08449DB42}" srcOrd="0" destOrd="0" presId="urn:microsoft.com/office/officeart/2005/8/layout/hierarchy1"/>
    <dgm:cxn modelId="{BE245176-2D0F-40CC-A7C2-1A2121F55C28}" type="presParOf" srcId="{5D906D72-AE40-46C5-8EC8-ECF52BDD2F04}" destId="{5CB625FD-9C4B-445C-B227-9B70DB3AF4D4}" srcOrd="1" destOrd="0" presId="urn:microsoft.com/office/officeart/2005/8/layout/hierarchy1"/>
    <dgm:cxn modelId="{DD4B5ADC-F16B-47F9-884C-4C2CA6347CCD}" type="presParOf" srcId="{5CB625FD-9C4B-445C-B227-9B70DB3AF4D4}" destId="{9522C4FA-4697-4578-BE6B-3AC361903423}" srcOrd="0" destOrd="0" presId="urn:microsoft.com/office/officeart/2005/8/layout/hierarchy1"/>
    <dgm:cxn modelId="{B3677481-D5AB-4135-99CA-CE21D0C1E0E0}" type="presParOf" srcId="{9522C4FA-4697-4578-BE6B-3AC361903423}" destId="{01B14A2C-5455-4710-BAE6-2D938BC4EFCF}" srcOrd="0" destOrd="0" presId="urn:microsoft.com/office/officeart/2005/8/layout/hierarchy1"/>
    <dgm:cxn modelId="{51E162B5-9807-4876-A9D5-4AD48535583A}" type="presParOf" srcId="{9522C4FA-4697-4578-BE6B-3AC361903423}" destId="{A0520688-3783-487B-B20C-40098237374A}" srcOrd="1" destOrd="0" presId="urn:microsoft.com/office/officeart/2005/8/layout/hierarchy1"/>
    <dgm:cxn modelId="{966BDE63-61E0-4615-91F0-41CCA0F35D3A}" type="presParOf" srcId="{5CB625FD-9C4B-445C-B227-9B70DB3AF4D4}" destId="{FCEB9073-A150-4061-A03D-4BD18DBFADC3}" srcOrd="1" destOrd="0" presId="urn:microsoft.com/office/officeart/2005/8/layout/hierarchy1"/>
    <dgm:cxn modelId="{C1261B5D-5E55-49A3-A669-B55516AE243A}" type="presParOf" srcId="{FCEB9073-A150-4061-A03D-4BD18DBFADC3}" destId="{C82BF6C6-7850-47B2-AD51-B2101FCA4E5A}" srcOrd="0" destOrd="0" presId="urn:microsoft.com/office/officeart/2005/8/layout/hierarchy1"/>
    <dgm:cxn modelId="{37442ABE-D7B3-4E54-A483-0E6F109E24D0}" type="presParOf" srcId="{FCEB9073-A150-4061-A03D-4BD18DBFADC3}" destId="{86DE8092-3060-40EA-B64D-303375CC9732}" srcOrd="1" destOrd="0" presId="urn:microsoft.com/office/officeart/2005/8/layout/hierarchy1"/>
    <dgm:cxn modelId="{B03FB8C9-12CC-4FCB-BC02-4188C79ADD56}" type="presParOf" srcId="{86DE8092-3060-40EA-B64D-303375CC9732}" destId="{807C8428-C4DC-4DC1-A74A-72E5C95BED03}" srcOrd="0" destOrd="0" presId="urn:microsoft.com/office/officeart/2005/8/layout/hierarchy1"/>
    <dgm:cxn modelId="{1EBA39FF-A6DB-473A-A9CF-DE44A332294B}" type="presParOf" srcId="{807C8428-C4DC-4DC1-A74A-72E5C95BED03}" destId="{863C9282-A170-461A-804C-4A340FAAB02B}" srcOrd="0" destOrd="0" presId="urn:microsoft.com/office/officeart/2005/8/layout/hierarchy1"/>
    <dgm:cxn modelId="{F25CBFE0-2088-467A-A2AD-B226C5490622}" type="presParOf" srcId="{807C8428-C4DC-4DC1-A74A-72E5C95BED03}" destId="{05E1AA46-03F7-4FDA-9C9B-EF858DC82638}" srcOrd="1" destOrd="0" presId="urn:microsoft.com/office/officeart/2005/8/layout/hierarchy1"/>
    <dgm:cxn modelId="{10CFCDF5-3E58-400E-A221-86EB69D008D0}" type="presParOf" srcId="{86DE8092-3060-40EA-B64D-303375CC9732}" destId="{D4171AEA-F7BB-405D-ADDC-1615506B79DF}" srcOrd="1" destOrd="0" presId="urn:microsoft.com/office/officeart/2005/8/layout/hierarchy1"/>
    <dgm:cxn modelId="{3D73F216-A716-4EB0-AAC7-298E2FD7F466}" type="presParOf" srcId="{FCEB9073-A150-4061-A03D-4BD18DBFADC3}" destId="{4E929C13-4A34-4FD7-BDC8-05F9D061072F}" srcOrd="2" destOrd="0" presId="urn:microsoft.com/office/officeart/2005/8/layout/hierarchy1"/>
    <dgm:cxn modelId="{6B7EEB49-6CA0-4860-999D-835447DB9089}" type="presParOf" srcId="{FCEB9073-A150-4061-A03D-4BD18DBFADC3}" destId="{CC594AEA-71C3-4DA0-95FC-3C8F3AF1E62D}" srcOrd="3" destOrd="0" presId="urn:microsoft.com/office/officeart/2005/8/layout/hierarchy1"/>
    <dgm:cxn modelId="{4C213822-0800-400D-B80D-9C713A00CBAB}" type="presParOf" srcId="{CC594AEA-71C3-4DA0-95FC-3C8F3AF1E62D}" destId="{EE758BEF-D45F-4AD3-859C-DC98B72C277D}" srcOrd="0" destOrd="0" presId="urn:microsoft.com/office/officeart/2005/8/layout/hierarchy1"/>
    <dgm:cxn modelId="{167E2A2A-946A-43BD-BF2A-7969DD295B0A}" type="presParOf" srcId="{EE758BEF-D45F-4AD3-859C-DC98B72C277D}" destId="{89C02767-55F3-4E62-9B50-04C102B15002}" srcOrd="0" destOrd="0" presId="urn:microsoft.com/office/officeart/2005/8/layout/hierarchy1"/>
    <dgm:cxn modelId="{57625E58-5F0C-4468-AB79-8A412F575322}" type="presParOf" srcId="{EE758BEF-D45F-4AD3-859C-DC98B72C277D}" destId="{90265301-3F45-4574-A446-C405692ADA66}" srcOrd="1" destOrd="0" presId="urn:microsoft.com/office/officeart/2005/8/layout/hierarchy1"/>
    <dgm:cxn modelId="{6A9C7585-4A8A-483E-9B9B-5B5B3A817853}" type="presParOf" srcId="{CC594AEA-71C3-4DA0-95FC-3C8F3AF1E62D}" destId="{B81E11AE-6381-463A-BBD8-112F089EEE34}" srcOrd="1" destOrd="0" presId="urn:microsoft.com/office/officeart/2005/8/layout/hierarchy1"/>
    <dgm:cxn modelId="{9FB133D9-04C8-4166-BC96-03D57EDB1F7E}" type="presParOf" srcId="{FCEB9073-A150-4061-A03D-4BD18DBFADC3}" destId="{70F95D2B-56DC-496F-964F-13B07A56D019}" srcOrd="4" destOrd="0" presId="urn:microsoft.com/office/officeart/2005/8/layout/hierarchy1"/>
    <dgm:cxn modelId="{4CFF160A-6196-4FE6-B3D8-86367921FC0A}" type="presParOf" srcId="{FCEB9073-A150-4061-A03D-4BD18DBFADC3}" destId="{DE21C56B-1E14-4AAB-B8B3-88A91AA29696}" srcOrd="5" destOrd="0" presId="urn:microsoft.com/office/officeart/2005/8/layout/hierarchy1"/>
    <dgm:cxn modelId="{7B6BDE8B-1C92-48B2-A0D4-8B2D5FF5B1A0}" type="presParOf" srcId="{DE21C56B-1E14-4AAB-B8B3-88A91AA29696}" destId="{241C4E62-B3C5-40D6-BE07-EEEAEED0BC91}" srcOrd="0" destOrd="0" presId="urn:microsoft.com/office/officeart/2005/8/layout/hierarchy1"/>
    <dgm:cxn modelId="{89EA36D8-35DC-4186-9B56-5AC3AFD56519}" type="presParOf" srcId="{241C4E62-B3C5-40D6-BE07-EEEAEED0BC91}" destId="{2581B313-81FC-4B08-9DCD-84F5D5D1999A}" srcOrd="0" destOrd="0" presId="urn:microsoft.com/office/officeart/2005/8/layout/hierarchy1"/>
    <dgm:cxn modelId="{9B37F66B-B528-431B-A2A1-9E3B095CF56F}" type="presParOf" srcId="{241C4E62-B3C5-40D6-BE07-EEEAEED0BC91}" destId="{ABBCBB6C-0E48-402C-8510-EE7EB4408A2A}" srcOrd="1" destOrd="0" presId="urn:microsoft.com/office/officeart/2005/8/layout/hierarchy1"/>
    <dgm:cxn modelId="{18B38D1D-6943-405B-A4DF-74514966FA4D}" type="presParOf" srcId="{DE21C56B-1E14-4AAB-B8B3-88A91AA29696}" destId="{72DBF209-95AD-4278-8994-AF2E4D2B2B60}" srcOrd="1" destOrd="0" presId="urn:microsoft.com/office/officeart/2005/8/layout/hierarchy1"/>
    <dgm:cxn modelId="{5B86178F-A789-48DF-BA1D-387475A1433C}" type="presParOf" srcId="{5D906D72-AE40-46C5-8EC8-ECF52BDD2F04}" destId="{827B6907-1F60-4D35-885D-3642D53636A8}" srcOrd="2" destOrd="0" presId="urn:microsoft.com/office/officeart/2005/8/layout/hierarchy1"/>
    <dgm:cxn modelId="{80BE8110-0731-4C06-9E76-D87FBEA8ECA5}" type="presParOf" srcId="{5D906D72-AE40-46C5-8EC8-ECF52BDD2F04}" destId="{11F44AD3-FB56-47F6-9FB7-753EEBA6F221}" srcOrd="3" destOrd="0" presId="urn:microsoft.com/office/officeart/2005/8/layout/hierarchy1"/>
    <dgm:cxn modelId="{059911DB-F0A5-4197-A46F-7D04A2D59595}" type="presParOf" srcId="{11F44AD3-FB56-47F6-9FB7-753EEBA6F221}" destId="{020C5590-5515-4768-A323-788A36B460BD}" srcOrd="0" destOrd="0" presId="urn:microsoft.com/office/officeart/2005/8/layout/hierarchy1"/>
    <dgm:cxn modelId="{9F53E575-F7DA-4A0D-9C11-FB2C25DD66F0}" type="presParOf" srcId="{020C5590-5515-4768-A323-788A36B460BD}" destId="{2460357A-C28E-47D6-9976-97D6DA699F0D}" srcOrd="0" destOrd="0" presId="urn:microsoft.com/office/officeart/2005/8/layout/hierarchy1"/>
    <dgm:cxn modelId="{3DF89E93-3F87-4CCE-8EA0-9A2900A729E2}" type="presParOf" srcId="{020C5590-5515-4768-A323-788A36B460BD}" destId="{041DD65C-4AB9-4E50-BECE-48D3A3C6035F}" srcOrd="1" destOrd="0" presId="urn:microsoft.com/office/officeart/2005/8/layout/hierarchy1"/>
    <dgm:cxn modelId="{B5223D40-B213-40DB-9A49-B76843C56C8E}" type="presParOf" srcId="{11F44AD3-FB56-47F6-9FB7-753EEBA6F221}" destId="{07AF3314-78C8-409B-AEAF-87AE235ECD8B}" srcOrd="1" destOrd="0" presId="urn:microsoft.com/office/officeart/2005/8/layout/hierarchy1"/>
    <dgm:cxn modelId="{FB5C0CEB-AF03-4D88-91D4-73617695BB40}" type="presParOf" srcId="{5D906D72-AE40-46C5-8EC8-ECF52BDD2F04}" destId="{751E0326-FAF1-486C-BD19-7C5BC09E8B37}" srcOrd="4" destOrd="0" presId="urn:microsoft.com/office/officeart/2005/8/layout/hierarchy1"/>
    <dgm:cxn modelId="{0407AEFE-7510-4330-8588-2FFC6C561565}" type="presParOf" srcId="{5D906D72-AE40-46C5-8EC8-ECF52BDD2F04}" destId="{C318EF32-C067-498D-AEE9-59983C28376E}" srcOrd="5" destOrd="0" presId="urn:microsoft.com/office/officeart/2005/8/layout/hierarchy1"/>
    <dgm:cxn modelId="{C4EDF030-2F04-4624-B9EE-C6D6360BC0E1}" type="presParOf" srcId="{C318EF32-C067-498D-AEE9-59983C28376E}" destId="{F823AC6D-4902-4ADE-A538-DF9D1D2EB98E}" srcOrd="0" destOrd="0" presId="urn:microsoft.com/office/officeart/2005/8/layout/hierarchy1"/>
    <dgm:cxn modelId="{E38EFD43-7FD9-454A-AB7F-44322475CA36}" type="presParOf" srcId="{F823AC6D-4902-4ADE-A538-DF9D1D2EB98E}" destId="{9BBFD91E-2AF7-41BA-9CCF-A2AB0003DBB4}" srcOrd="0" destOrd="0" presId="urn:microsoft.com/office/officeart/2005/8/layout/hierarchy1"/>
    <dgm:cxn modelId="{203CA4B3-D8BA-4FD5-AF9A-73E6BDD3BF0E}" type="presParOf" srcId="{F823AC6D-4902-4ADE-A538-DF9D1D2EB98E}" destId="{D92F3F72-B2A2-4FF4-B8ED-1EA47F6308B9}" srcOrd="1" destOrd="0" presId="urn:microsoft.com/office/officeart/2005/8/layout/hierarchy1"/>
    <dgm:cxn modelId="{104C4BC2-3CDB-4041-8C31-A41858E3D347}" type="presParOf" srcId="{C318EF32-C067-498D-AEE9-59983C28376E}" destId="{20EA279B-19DE-4E3C-AD1E-0FF8E6C3DF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96D4B-EDC7-491F-AE87-766FFE60DB2B}">
      <dsp:nvSpPr>
        <dsp:cNvPr id="0" name=""/>
        <dsp:cNvSpPr/>
      </dsp:nvSpPr>
      <dsp:spPr>
        <a:xfrm>
          <a:off x="3843762" y="1127290"/>
          <a:ext cx="2854796" cy="28547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???</a:t>
          </a:r>
          <a:endParaRPr lang="pl-PL" sz="6500" kern="1200" dirty="0"/>
        </a:p>
      </dsp:txBody>
      <dsp:txXfrm>
        <a:off x="4261837" y="1545365"/>
        <a:ext cx="2018646" cy="2018646"/>
      </dsp:txXfrm>
    </dsp:sp>
    <dsp:sp modelId="{D8468DEE-A5C4-419D-85D9-E2B6B558E042}">
      <dsp:nvSpPr>
        <dsp:cNvPr id="0" name=""/>
        <dsp:cNvSpPr/>
      </dsp:nvSpPr>
      <dsp:spPr>
        <a:xfrm>
          <a:off x="3674308" y="-34204"/>
          <a:ext cx="3193703" cy="14595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Realizacja potrzeb gminy w zakresie remontów-obniżenie wydatków gminy na ten cel </a:t>
          </a:r>
          <a:endParaRPr lang="pl-PL" sz="1400" b="1" kern="1200" dirty="0"/>
        </a:p>
      </dsp:txBody>
      <dsp:txXfrm>
        <a:off x="4142015" y="179539"/>
        <a:ext cx="2258289" cy="1032042"/>
      </dsp:txXfrm>
    </dsp:sp>
    <dsp:sp modelId="{5C1A212D-85D7-4BE7-82D7-3773FA7BF1B0}">
      <dsp:nvSpPr>
        <dsp:cNvPr id="0" name=""/>
        <dsp:cNvSpPr/>
      </dsp:nvSpPr>
      <dsp:spPr>
        <a:xfrm>
          <a:off x="5900814" y="1726569"/>
          <a:ext cx="2458950" cy="16562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Praktyczna nauka zawodu w zawodach deficytowych oraz współpraca z lokalnymi pracodawcami</a:t>
          </a:r>
          <a:endParaRPr lang="pl-PL" sz="1600" b="1" kern="1200" dirty="0"/>
        </a:p>
      </dsp:txBody>
      <dsp:txXfrm>
        <a:off x="6260919" y="1969119"/>
        <a:ext cx="1738740" cy="1171138"/>
      </dsp:txXfrm>
    </dsp:sp>
    <dsp:sp modelId="{6220AE35-6468-4EBF-BBB0-FDAFC04A93EB}">
      <dsp:nvSpPr>
        <dsp:cNvPr id="0" name=""/>
        <dsp:cNvSpPr/>
      </dsp:nvSpPr>
      <dsp:spPr>
        <a:xfrm>
          <a:off x="3479904" y="3646755"/>
          <a:ext cx="3582512" cy="1534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Wspieranie społeczności lokalnej w zakresie aktywizacji zawodowo-społecznej, drobnych remontów u osób niepełnosprawnych oraz starszych</a:t>
          </a:r>
          <a:endParaRPr lang="pl-PL" sz="1400" b="1" kern="1200" dirty="0"/>
        </a:p>
      </dsp:txBody>
      <dsp:txXfrm>
        <a:off x="4004551" y="3871422"/>
        <a:ext cx="2533218" cy="1084790"/>
      </dsp:txXfrm>
    </dsp:sp>
    <dsp:sp modelId="{D924CC5A-C64D-45E9-B83B-DF10A0386E13}">
      <dsp:nvSpPr>
        <dsp:cNvPr id="0" name=""/>
        <dsp:cNvSpPr/>
      </dsp:nvSpPr>
      <dsp:spPr>
        <a:xfrm>
          <a:off x="2155835" y="1688686"/>
          <a:ext cx="2512392" cy="17320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Obniżenie wydatków na MOPS z tytułu wypłat zasiłków celowych</a:t>
          </a:r>
          <a:endParaRPr lang="pl-PL" sz="1600" b="1" kern="1200" dirty="0"/>
        </a:p>
      </dsp:txBody>
      <dsp:txXfrm>
        <a:off x="2523766" y="1942332"/>
        <a:ext cx="1776530" cy="1224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96D4B-EDC7-491F-AE87-766FFE60DB2B}">
      <dsp:nvSpPr>
        <dsp:cNvPr id="0" name=""/>
        <dsp:cNvSpPr/>
      </dsp:nvSpPr>
      <dsp:spPr>
        <a:xfrm>
          <a:off x="4541714" y="2291313"/>
          <a:ext cx="1530499" cy="99099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200" kern="1200" dirty="0"/>
        </a:p>
      </dsp:txBody>
      <dsp:txXfrm>
        <a:off x="4765850" y="2436441"/>
        <a:ext cx="1082227" cy="700738"/>
      </dsp:txXfrm>
    </dsp:sp>
    <dsp:sp modelId="{D8468DEE-A5C4-419D-85D9-E2B6B558E042}">
      <dsp:nvSpPr>
        <dsp:cNvPr id="0" name=""/>
        <dsp:cNvSpPr/>
      </dsp:nvSpPr>
      <dsp:spPr>
        <a:xfrm>
          <a:off x="3622774" y="38598"/>
          <a:ext cx="3324258" cy="15191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Realizacja potrzeb gminy w zakresie remontów-obniżenie wydatków gminy na ten cel </a:t>
          </a:r>
          <a:endParaRPr lang="pl-PL" sz="1400" b="1" kern="1200" dirty="0"/>
        </a:p>
      </dsp:txBody>
      <dsp:txXfrm>
        <a:off x="4109600" y="261079"/>
        <a:ext cx="2350606" cy="1074230"/>
      </dsp:txXfrm>
    </dsp:sp>
    <dsp:sp modelId="{5C1A212D-85D7-4BE7-82D7-3773FA7BF1B0}">
      <dsp:nvSpPr>
        <dsp:cNvPr id="0" name=""/>
        <dsp:cNvSpPr/>
      </dsp:nvSpPr>
      <dsp:spPr>
        <a:xfrm>
          <a:off x="5966691" y="1871351"/>
          <a:ext cx="2506680" cy="17239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Praktyczna nauka zawodu w zawodach deficytowych oraz współpraca z lokalnymi pracodawcami</a:t>
          </a:r>
          <a:endParaRPr lang="pl-PL" sz="1600" b="1" kern="1200" dirty="0"/>
        </a:p>
      </dsp:txBody>
      <dsp:txXfrm>
        <a:off x="6333786" y="2123817"/>
        <a:ext cx="1772490" cy="1219011"/>
      </dsp:txXfrm>
    </dsp:sp>
    <dsp:sp modelId="{6220AE35-6468-4EBF-BBB0-FDAFC04A93EB}">
      <dsp:nvSpPr>
        <dsp:cNvPr id="0" name=""/>
        <dsp:cNvSpPr/>
      </dsp:nvSpPr>
      <dsp:spPr>
        <a:xfrm>
          <a:off x="3420423" y="4018436"/>
          <a:ext cx="3728961" cy="13000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Wspieranie społeczności lokalnej w zakresie aktywizacji zawodowo-społecznej, drobnych remontów u osób niepełnosprawnych oraz starszych</a:t>
          </a:r>
          <a:endParaRPr lang="pl-PL" sz="1400" b="1" kern="1200" dirty="0"/>
        </a:p>
      </dsp:txBody>
      <dsp:txXfrm>
        <a:off x="3966517" y="4208821"/>
        <a:ext cx="2636773" cy="919259"/>
      </dsp:txXfrm>
    </dsp:sp>
    <dsp:sp modelId="{D924CC5A-C64D-45E9-B83B-DF10A0386E13}">
      <dsp:nvSpPr>
        <dsp:cNvPr id="0" name=""/>
        <dsp:cNvSpPr/>
      </dsp:nvSpPr>
      <dsp:spPr>
        <a:xfrm>
          <a:off x="2042228" y="1831919"/>
          <a:ext cx="2615095" cy="18028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/>
            <a:t>Obniżenie wydatków na MOPS z tytułu wypłat zasiłków celowych</a:t>
          </a:r>
          <a:endParaRPr lang="pl-PL" sz="1700" b="1" kern="1200" dirty="0"/>
        </a:p>
      </dsp:txBody>
      <dsp:txXfrm>
        <a:off x="2425200" y="2095934"/>
        <a:ext cx="1849151" cy="1274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E0326-FAF1-486C-BD19-7C5BC09E8B37}">
      <dsp:nvSpPr>
        <dsp:cNvPr id="0" name=""/>
        <dsp:cNvSpPr/>
      </dsp:nvSpPr>
      <dsp:spPr>
        <a:xfrm>
          <a:off x="6145827" y="935351"/>
          <a:ext cx="1932818" cy="427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209"/>
              </a:lnTo>
              <a:lnTo>
                <a:pt x="1932818" y="291209"/>
              </a:lnTo>
              <a:lnTo>
                <a:pt x="1932818" y="4273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B6907-1F60-4D35-885D-3642D53636A8}">
      <dsp:nvSpPr>
        <dsp:cNvPr id="0" name=""/>
        <dsp:cNvSpPr/>
      </dsp:nvSpPr>
      <dsp:spPr>
        <a:xfrm>
          <a:off x="5951444" y="935351"/>
          <a:ext cx="194382" cy="427325"/>
        </a:xfrm>
        <a:custGeom>
          <a:avLst/>
          <a:gdLst/>
          <a:ahLst/>
          <a:cxnLst/>
          <a:rect l="0" t="0" r="0" b="0"/>
          <a:pathLst>
            <a:path>
              <a:moveTo>
                <a:pt x="194382" y="0"/>
              </a:moveTo>
              <a:lnTo>
                <a:pt x="194382" y="291209"/>
              </a:lnTo>
              <a:lnTo>
                <a:pt x="0" y="291209"/>
              </a:lnTo>
              <a:lnTo>
                <a:pt x="0" y="4273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95D2B-56DC-496F-964F-13B07A56D019}">
      <dsp:nvSpPr>
        <dsp:cNvPr id="0" name=""/>
        <dsp:cNvSpPr/>
      </dsp:nvSpPr>
      <dsp:spPr>
        <a:xfrm>
          <a:off x="4018625" y="2506542"/>
          <a:ext cx="1795827" cy="427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209"/>
              </a:lnTo>
              <a:lnTo>
                <a:pt x="1795827" y="291209"/>
              </a:lnTo>
              <a:lnTo>
                <a:pt x="1795827" y="4273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29C13-4A34-4FD7-BDC8-05F9D061072F}">
      <dsp:nvSpPr>
        <dsp:cNvPr id="0" name=""/>
        <dsp:cNvSpPr/>
      </dsp:nvSpPr>
      <dsp:spPr>
        <a:xfrm>
          <a:off x="3972905" y="2506542"/>
          <a:ext cx="91440" cy="4273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3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BF6C6-7850-47B2-AD51-B2101FCA4E5A}">
      <dsp:nvSpPr>
        <dsp:cNvPr id="0" name=""/>
        <dsp:cNvSpPr/>
      </dsp:nvSpPr>
      <dsp:spPr>
        <a:xfrm>
          <a:off x="2222798" y="2506542"/>
          <a:ext cx="1795827" cy="427325"/>
        </a:xfrm>
        <a:custGeom>
          <a:avLst/>
          <a:gdLst/>
          <a:ahLst/>
          <a:cxnLst/>
          <a:rect l="0" t="0" r="0" b="0"/>
          <a:pathLst>
            <a:path>
              <a:moveTo>
                <a:pt x="1795827" y="0"/>
              </a:moveTo>
              <a:lnTo>
                <a:pt x="1795827" y="291209"/>
              </a:lnTo>
              <a:lnTo>
                <a:pt x="0" y="291209"/>
              </a:lnTo>
              <a:lnTo>
                <a:pt x="0" y="4273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4AD10-54B3-486C-B888-F6B08449DB42}">
      <dsp:nvSpPr>
        <dsp:cNvPr id="0" name=""/>
        <dsp:cNvSpPr/>
      </dsp:nvSpPr>
      <dsp:spPr>
        <a:xfrm>
          <a:off x="4018625" y="935351"/>
          <a:ext cx="2127201" cy="427325"/>
        </a:xfrm>
        <a:custGeom>
          <a:avLst/>
          <a:gdLst/>
          <a:ahLst/>
          <a:cxnLst/>
          <a:rect l="0" t="0" r="0" b="0"/>
          <a:pathLst>
            <a:path>
              <a:moveTo>
                <a:pt x="2127201" y="0"/>
              </a:moveTo>
              <a:lnTo>
                <a:pt x="2127201" y="291209"/>
              </a:lnTo>
              <a:lnTo>
                <a:pt x="0" y="291209"/>
              </a:lnTo>
              <a:lnTo>
                <a:pt x="0" y="4273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F8518-B994-4EDF-931C-FA60F774548A}">
      <dsp:nvSpPr>
        <dsp:cNvPr id="0" name=""/>
        <dsp:cNvSpPr/>
      </dsp:nvSpPr>
      <dsp:spPr>
        <a:xfrm>
          <a:off x="5411170" y="2337"/>
          <a:ext cx="1469313" cy="933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E835B-A12E-4CC6-BBBE-E3B18D41C83A}">
      <dsp:nvSpPr>
        <dsp:cNvPr id="0" name=""/>
        <dsp:cNvSpPr/>
      </dsp:nvSpPr>
      <dsp:spPr>
        <a:xfrm>
          <a:off x="5574427" y="157431"/>
          <a:ext cx="1469313" cy="933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DYREKTOR</a:t>
          </a:r>
          <a:endParaRPr lang="pl-PL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01754" y="184758"/>
        <a:ext cx="1414659" cy="878359"/>
      </dsp:txXfrm>
    </dsp:sp>
    <dsp:sp modelId="{01B14A2C-5455-4710-BAE6-2D938BC4EFCF}">
      <dsp:nvSpPr>
        <dsp:cNvPr id="0" name=""/>
        <dsp:cNvSpPr/>
      </dsp:nvSpPr>
      <dsp:spPr>
        <a:xfrm>
          <a:off x="3122653" y="1362676"/>
          <a:ext cx="1791944" cy="1143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20688-3783-487B-B20C-40098237374A}">
      <dsp:nvSpPr>
        <dsp:cNvPr id="0" name=""/>
        <dsp:cNvSpPr/>
      </dsp:nvSpPr>
      <dsp:spPr>
        <a:xfrm>
          <a:off x="3285910" y="1517770"/>
          <a:ext cx="1791944" cy="1143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GŁ.SPEC.-KOORDYNATOR REINTEGRACJI ZAWODOWEJ I SPOŁECZNEJ</a:t>
          </a:r>
          <a:endParaRPr lang="pl-PL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9413" y="1551273"/>
        <a:ext cx="1724938" cy="1076859"/>
      </dsp:txXfrm>
    </dsp:sp>
    <dsp:sp modelId="{863C9282-A170-461A-804C-4A340FAAB02B}">
      <dsp:nvSpPr>
        <dsp:cNvPr id="0" name=""/>
        <dsp:cNvSpPr/>
      </dsp:nvSpPr>
      <dsp:spPr>
        <a:xfrm>
          <a:off x="1488142" y="2933867"/>
          <a:ext cx="1469313" cy="933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1AA46-03F7-4FDA-9C9B-EF858DC82638}">
      <dsp:nvSpPr>
        <dsp:cNvPr id="0" name=""/>
        <dsp:cNvSpPr/>
      </dsp:nvSpPr>
      <dsp:spPr>
        <a:xfrm>
          <a:off x="1651399" y="3088961"/>
          <a:ext cx="1469313" cy="933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PRACOWNIK SOCJALNY</a:t>
          </a:r>
          <a:endParaRPr lang="pl-PL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8726" y="3116288"/>
        <a:ext cx="1414659" cy="878359"/>
      </dsp:txXfrm>
    </dsp:sp>
    <dsp:sp modelId="{89C02767-55F3-4E62-9B50-04C102B15002}">
      <dsp:nvSpPr>
        <dsp:cNvPr id="0" name=""/>
        <dsp:cNvSpPr/>
      </dsp:nvSpPr>
      <dsp:spPr>
        <a:xfrm>
          <a:off x="3283969" y="2933867"/>
          <a:ext cx="1469313" cy="933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65301-3F45-4574-A446-C405692ADA66}">
      <dsp:nvSpPr>
        <dsp:cNvPr id="0" name=""/>
        <dsp:cNvSpPr/>
      </dsp:nvSpPr>
      <dsp:spPr>
        <a:xfrm>
          <a:off x="3447226" y="3088961"/>
          <a:ext cx="1469313" cy="933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PSYCHOLOG</a:t>
          </a:r>
          <a:endParaRPr lang="pl-PL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4553" y="3116288"/>
        <a:ext cx="1414659" cy="878359"/>
      </dsp:txXfrm>
    </dsp:sp>
    <dsp:sp modelId="{2581B313-81FC-4B08-9DCD-84F5D5D1999A}">
      <dsp:nvSpPr>
        <dsp:cNvPr id="0" name=""/>
        <dsp:cNvSpPr/>
      </dsp:nvSpPr>
      <dsp:spPr>
        <a:xfrm>
          <a:off x="5079796" y="2933867"/>
          <a:ext cx="1469313" cy="933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CBB6C-0E48-402C-8510-EE7EB4408A2A}">
      <dsp:nvSpPr>
        <dsp:cNvPr id="0" name=""/>
        <dsp:cNvSpPr/>
      </dsp:nvSpPr>
      <dsp:spPr>
        <a:xfrm>
          <a:off x="5243053" y="3088961"/>
          <a:ext cx="1469313" cy="933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INSTRUKTOR ZAWODU</a:t>
          </a:r>
          <a:endParaRPr lang="pl-PL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70380" y="3116288"/>
        <a:ext cx="1414659" cy="878359"/>
      </dsp:txXfrm>
    </dsp:sp>
    <dsp:sp modelId="{2460357A-C28E-47D6-9976-97D6DA699F0D}">
      <dsp:nvSpPr>
        <dsp:cNvPr id="0" name=""/>
        <dsp:cNvSpPr/>
      </dsp:nvSpPr>
      <dsp:spPr>
        <a:xfrm>
          <a:off x="5241112" y="1362676"/>
          <a:ext cx="1420664" cy="1110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DD65C-4AB9-4E50-BECE-48D3A3C6035F}">
      <dsp:nvSpPr>
        <dsp:cNvPr id="0" name=""/>
        <dsp:cNvSpPr/>
      </dsp:nvSpPr>
      <dsp:spPr>
        <a:xfrm>
          <a:off x="5404369" y="1517770"/>
          <a:ext cx="1420664" cy="1110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GŁÓWNA KSIĘGOWA</a:t>
          </a:r>
          <a:endParaRPr lang="pl-PL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36889" y="1550290"/>
        <a:ext cx="1355624" cy="1045283"/>
      </dsp:txXfrm>
    </dsp:sp>
    <dsp:sp modelId="{9BBFD91E-2AF7-41BA-9CCF-A2AB0003DBB4}">
      <dsp:nvSpPr>
        <dsp:cNvPr id="0" name=""/>
        <dsp:cNvSpPr/>
      </dsp:nvSpPr>
      <dsp:spPr>
        <a:xfrm>
          <a:off x="6988290" y="1362676"/>
          <a:ext cx="2180710" cy="1228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F3F72-B2A2-4FF4-B8ED-1EA47F6308B9}">
      <dsp:nvSpPr>
        <dsp:cNvPr id="0" name=""/>
        <dsp:cNvSpPr/>
      </dsp:nvSpPr>
      <dsp:spPr>
        <a:xfrm>
          <a:off x="7151547" y="1517770"/>
          <a:ext cx="2180710" cy="1228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PRACOWNIK ADMINISTRACYJNY</a:t>
          </a:r>
          <a:endParaRPr lang="pl-PL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87539" y="1553762"/>
        <a:ext cx="2108726" cy="1156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141F1C5-20CC-4D37-8756-10159E56DE86}" type="datetimeFigureOut">
              <a:rPr lang="pl-PL" smtClean="0"/>
              <a:t>06.09.2019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74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1C5-20CC-4D37-8756-10159E56DE86}" type="datetimeFigureOut">
              <a:rPr lang="pl-PL" smtClean="0"/>
              <a:t>06.09.2019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192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41F1C5-20CC-4D37-8756-10159E56DE86}" type="datetimeFigureOut">
              <a:rPr lang="pl-PL" smtClean="0"/>
              <a:t>06.09.2019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661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41F1C5-20CC-4D37-8756-10159E56DE86}" type="datetimeFigureOut">
              <a:rPr lang="pl-PL" smtClean="0"/>
              <a:t>06.09.2019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735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41F1C5-20CC-4D37-8756-10159E56DE86}" type="datetimeFigureOut">
              <a:rPr lang="pl-PL" smtClean="0"/>
              <a:t>06.09.2019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70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1C5-20CC-4D37-8756-10159E56DE86}" type="datetimeFigureOut">
              <a:rPr lang="pl-PL" smtClean="0"/>
              <a:t>06.09.2019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747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1C5-20CC-4D37-8756-10159E56DE86}" type="datetimeFigureOut">
              <a:rPr lang="pl-PL" smtClean="0"/>
              <a:t>06.09.2019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743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1C5-20CC-4D37-8756-10159E56DE86}" type="datetimeFigureOut">
              <a:rPr lang="pl-PL" smtClean="0"/>
              <a:t>06.09.2019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4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41F1C5-20CC-4D37-8756-10159E56DE86}" type="datetimeFigureOut">
              <a:rPr lang="pl-PL" smtClean="0"/>
              <a:t>06.09.2019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656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1C5-20CC-4D37-8756-10159E56DE86}" type="datetimeFigureOut">
              <a:rPr lang="pl-PL" smtClean="0"/>
              <a:t>06.09.2019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64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41F1C5-20CC-4D37-8756-10159E56DE86}" type="datetimeFigureOut">
              <a:rPr lang="pl-PL" smtClean="0"/>
              <a:t>06.09.2019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475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1C5-20CC-4D37-8756-10159E56DE86}" type="datetimeFigureOut">
              <a:rPr lang="pl-PL" smtClean="0"/>
              <a:t>06.09.2019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472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1C5-20CC-4D37-8756-10159E56DE86}" type="datetimeFigureOut">
              <a:rPr lang="pl-PL" smtClean="0"/>
              <a:t>06.09.2019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429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1C5-20CC-4D37-8756-10159E56DE86}" type="datetimeFigureOut">
              <a:rPr lang="pl-PL" smtClean="0"/>
              <a:t>06.09.2019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795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1C5-20CC-4D37-8756-10159E56DE86}" type="datetimeFigureOut">
              <a:rPr lang="pl-PL" smtClean="0"/>
              <a:t>06.09.2019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37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1C5-20CC-4D37-8756-10159E56DE86}" type="datetimeFigureOut">
              <a:rPr lang="pl-PL" smtClean="0"/>
              <a:t>06.09.2019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120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1C5-20CC-4D37-8756-10159E56DE86}" type="datetimeFigureOut">
              <a:rPr lang="pl-PL" smtClean="0"/>
              <a:t>06.09.2019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22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1F1C5-20CC-4D37-8756-10159E56DE86}" type="datetimeFigureOut">
              <a:rPr lang="pl-PL" smtClean="0"/>
              <a:t>06.09.2019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67D9F-8BA7-46A0-B74A-6032E70AD5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75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4.jpg"/><Relationship Id="rId7" Type="http://schemas.openxmlformats.org/officeDocument/2006/relationships/diagramData" Target="../diagrams/data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microsoft.com/office/2007/relationships/diagramDrawing" Target="../diagrams/drawing3.xml"/><Relationship Id="rId5" Type="http://schemas.openxmlformats.org/officeDocument/2006/relationships/image" Target="../media/image6.jpeg"/><Relationship Id="rId10" Type="http://schemas.openxmlformats.org/officeDocument/2006/relationships/diagramColors" Target="../diagrams/colors3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jp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jp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jpg"/><Relationship Id="rId7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microsoft.com/office/2007/relationships/diagramDrawing" Target="../diagrams/drawing1.xml"/><Relationship Id="rId5" Type="http://schemas.openxmlformats.org/officeDocument/2006/relationships/image" Target="../media/image6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4.jpg"/><Relationship Id="rId7" Type="http://schemas.openxmlformats.org/officeDocument/2006/relationships/diagramData" Target="../diagrams/data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microsoft.com/office/2007/relationships/diagramDrawing" Target="../diagrams/drawing2.xml"/><Relationship Id="rId5" Type="http://schemas.openxmlformats.org/officeDocument/2006/relationships/image" Target="../media/image6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892962"/>
            <a:ext cx="9448800" cy="1825096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Realizacja potrzeb Samorządów </a:t>
            </a:r>
            <a:br>
              <a:rPr lang="pl-PL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działalność CIS</a:t>
            </a:r>
            <a:endParaRPr lang="pl-PL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03610" y="3635298"/>
            <a:ext cx="9664390" cy="1694986"/>
          </a:xfrm>
        </p:spPr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Opracowała: Karolina Rydzewska- </a:t>
            </a:r>
            <a:r>
              <a:rPr lang="pl-PL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gł.specjalista</a:t>
            </a:r>
            <a:r>
              <a:rPr lang="pl-PL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-koordynator </a:t>
            </a:r>
            <a: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reintegracji     			                    zawodowo-społecznej w CIS, radna Rady     				        Miejskiej Rumi</a:t>
            </a:r>
          </a:p>
          <a:p>
            <a:endParaRPr lang="pl-PL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0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8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6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095772"/>
            <a:ext cx="10515600" cy="1097124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OSZCZĘDNOŚCI DLA GMINY…</a:t>
            </a:r>
            <a:endParaRPr lang="pl-PL" sz="4800" b="1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365737"/>
            <a:ext cx="10515600" cy="38112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b="1" dirty="0">
                <a:solidFill>
                  <a:srgbClr val="002060"/>
                </a:solidFill>
                <a:latin typeface="Gentium Book Basic" panose="02000503060000020004" pitchFamily="2" charset="-18"/>
              </a:rPr>
              <a:t>KOSZT MIESIĘCZNY UTRZYMANIA  </a:t>
            </a:r>
            <a:endParaRPr lang="pl-PL" sz="4400" b="1" dirty="0" smtClean="0">
              <a:solidFill>
                <a:srgbClr val="002060"/>
              </a:solidFill>
              <a:latin typeface="Gentium Book Basic" panose="02000503060000020004" pitchFamily="2" charset="-18"/>
            </a:endParaRPr>
          </a:p>
          <a:p>
            <a:pPr marL="0" indent="0" algn="ctr">
              <a:buNone/>
            </a:pPr>
            <a:r>
              <a:rPr lang="pl-PL" sz="4400" b="1" dirty="0" smtClean="0">
                <a:solidFill>
                  <a:srgbClr val="002060"/>
                </a:solidFill>
                <a:latin typeface="Gentium Book Basic" panose="02000503060000020004" pitchFamily="2" charset="-18"/>
              </a:rPr>
              <a:t>10 PRACOWNIKÓW śr.:</a:t>
            </a:r>
            <a:endParaRPr lang="pl-PL" sz="4400" b="1" dirty="0">
              <a:solidFill>
                <a:srgbClr val="002060"/>
              </a:solidFill>
              <a:latin typeface="Gentium Book Basic" panose="02000503060000020004" pitchFamily="2" charset="-18"/>
            </a:endParaRPr>
          </a:p>
          <a:p>
            <a:pPr marL="0" indent="0" algn="ctr">
              <a:buNone/>
            </a:pPr>
            <a:r>
              <a:rPr lang="pl-PL" sz="4400" b="1" dirty="0">
                <a:solidFill>
                  <a:srgbClr val="002060"/>
                </a:solidFill>
                <a:latin typeface="Gentium Book Basic" panose="02000503060000020004" pitchFamily="2" charset="-18"/>
              </a:rPr>
              <a:t>14 488,80 zł</a:t>
            </a:r>
          </a:p>
          <a:p>
            <a:pPr marL="0" indent="0" algn="ctr">
              <a:buNone/>
            </a:pPr>
            <a:r>
              <a:rPr lang="pl-PL" sz="4400" b="1" dirty="0">
                <a:solidFill>
                  <a:srgbClr val="002060"/>
                </a:solidFill>
                <a:latin typeface="Gentium Book Basic" panose="02000503060000020004" pitchFamily="2" charset="-18"/>
              </a:rPr>
              <a:t>KOSZT ROCZNY:</a:t>
            </a:r>
          </a:p>
          <a:p>
            <a:pPr marL="0" indent="0" algn="ctr">
              <a:buNone/>
            </a:pPr>
            <a:r>
              <a:rPr lang="pl-PL" sz="4400" b="1" dirty="0">
                <a:solidFill>
                  <a:srgbClr val="002060"/>
                </a:solidFill>
                <a:latin typeface="Gentium Book Basic" panose="02000503060000020004" pitchFamily="2" charset="-18"/>
              </a:rPr>
              <a:t>173 865,60 zł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187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6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095772"/>
            <a:ext cx="10515600" cy="1097124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PLACÓWKI OŚWIATOWE PRZYUCZAJĄ </a:t>
            </a:r>
            <a:br>
              <a:rPr lang="pl-PL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ZATRUDNIAJĄ</a:t>
            </a:r>
            <a:endParaRPr lang="pl-PL" sz="4800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365737"/>
            <a:ext cx="10515600" cy="38112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3200" b="1" dirty="0" smtClean="0">
                <a:solidFill>
                  <a:srgbClr val="002060"/>
                </a:solidFill>
              </a:rPr>
              <a:t>Każdy pracodawca, który zatrudnia absolwenta CIS, może skorzystać z tzw. zatrudnienia wspieranego tj. z refundacji z FP(PUP) części kosztów wynikających z zatrudnienia pracownika.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i="1" u="sng" dirty="0" smtClean="0">
                <a:solidFill>
                  <a:srgbClr val="FF0000"/>
                </a:solidFill>
              </a:rPr>
              <a:t>Z REFUNDACJI MOGĄ KORZYSTAĆ JEDNOSTKI ORGANIZACYJE GMINY.</a:t>
            </a:r>
            <a:endParaRPr lang="pl-PL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6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6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095772"/>
            <a:ext cx="10515600" cy="101016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/>
              <a:t/>
            </a:r>
            <a:br>
              <a:rPr lang="pl-PL" sz="4800" b="1" dirty="0" smtClean="0"/>
            </a:b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4329"/>
            <a:ext cx="10515600" cy="4482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000" b="1" dirty="0">
                <a:solidFill>
                  <a:srgbClr val="002060"/>
                </a:solidFill>
                <a:latin typeface="Gentium Book Basic" panose="02000503060000020004" pitchFamily="2" charset="-18"/>
              </a:rPr>
              <a:t>KAŻDA PLACÓWKA MOŻE WYUCZYĆ ZAWODU PRZYSZŁEGO PRACOWNIKA NIE PONOSZĄC ŻADNYCH </a:t>
            </a:r>
            <a:r>
              <a:rPr lang="pl-PL" sz="6000" b="1" dirty="0" smtClean="0">
                <a:solidFill>
                  <a:srgbClr val="002060"/>
                </a:solidFill>
                <a:latin typeface="Gentium Book Basic" panose="02000503060000020004" pitchFamily="2" charset="-18"/>
              </a:rPr>
              <a:t>KOSZTÓW</a:t>
            </a:r>
            <a:endParaRPr lang="pl-PL" sz="6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4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6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095772"/>
            <a:ext cx="10515600" cy="101016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/>
              <a:t/>
            </a:r>
            <a:br>
              <a:rPr lang="pl-PL" sz="4800" b="1" dirty="0" smtClean="0"/>
            </a:b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4329"/>
            <a:ext cx="10515600" cy="4482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000" b="1" dirty="0" smtClean="0">
                <a:solidFill>
                  <a:srgbClr val="002060"/>
                </a:solidFill>
                <a:latin typeface="Gentium Book Basic" panose="02000503060000020004" pitchFamily="2" charset="-18"/>
              </a:rPr>
              <a:t>ŚWIADCZENIE INTEGRACYJNE WYPŁACANE DLA UCZESTNIKA CIS REFUNDOWANE JEST PRZEZ PUP Z FP</a:t>
            </a:r>
            <a:endParaRPr lang="pl-PL" sz="6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6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57447"/>
            <a:ext cx="10515600" cy="833241"/>
          </a:xfrm>
        </p:spPr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ORGANIZACYJA W CIS</a:t>
            </a:r>
            <a:endParaRPr lang="pl-PL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437761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960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6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57447"/>
            <a:ext cx="10515600" cy="83324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FINANSOWANIE CIS W RUMI PRZEZ SAMORZĄD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48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l-PL" sz="4800" dirty="0" smtClean="0">
                <a:solidFill>
                  <a:srgbClr val="0070C0"/>
                </a:solidFill>
              </a:rPr>
              <a:t>GMINA MIEJSKA RUMIA, W KAŻDYM ROKU, NA DZIAŁALOŃĆ CIS ZABEZPIECZA ŚRODKI W WYSOKOŚCI OK.600 TYŚ.ZŁ</a:t>
            </a:r>
            <a:endParaRPr lang="pl-PL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6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57447"/>
            <a:ext cx="10515600" cy="83324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FINANSOWANIE CIS W RUMI PRZEZ SAMORZĄD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48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l-PL" sz="4800" dirty="0" smtClean="0">
                <a:solidFill>
                  <a:srgbClr val="0070C0"/>
                </a:solidFill>
              </a:rPr>
              <a:t>W ZAMIAN ZA FINANSOWANIE SAMORZĄD OTRZYMUJE:</a:t>
            </a:r>
          </a:p>
        </p:txBody>
      </p:sp>
    </p:spTree>
    <p:extLst>
      <p:ext uri="{BB962C8B-B14F-4D97-AF65-F5344CB8AC3E}">
        <p14:creationId xmlns:p14="http://schemas.microsoft.com/office/powerpoint/2010/main" val="143237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6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57447"/>
            <a:ext cx="10515600" cy="833241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WSPARCIE MIESZKAŃCÓW</a:t>
            </a:r>
            <a:endParaRPr lang="pl-PL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169" y="1611091"/>
            <a:ext cx="7365626" cy="4603517"/>
          </a:xfrm>
        </p:spPr>
      </p:pic>
    </p:spTree>
    <p:extLst>
      <p:ext uri="{BB962C8B-B14F-4D97-AF65-F5344CB8AC3E}">
        <p14:creationId xmlns:p14="http://schemas.microsoft.com/office/powerpoint/2010/main" val="16502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6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57447"/>
            <a:ext cx="10515600" cy="116427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REALIZACJA POTRZEB GMINY W ZAKRESIE REMONTÓW W JEDNOSTKACH ORG.</a:t>
            </a:r>
            <a:endParaRPr lang="pl-PL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204" y="2196197"/>
            <a:ext cx="4310710" cy="3805518"/>
          </a:xfrm>
        </p:spPr>
      </p:pic>
      <p:pic>
        <p:nvPicPr>
          <p:cNvPr id="12" name="Symbol zastępczy zawartości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05831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6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6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57447"/>
            <a:ext cx="10515600" cy="116427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REALIZACJA POTRZEB GMINY W ZAKRESIE REMONTÓW W JEDNOSTKACH ORG.</a:t>
            </a:r>
            <a:endParaRPr lang="pl-PL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0" y="2119926"/>
            <a:ext cx="5369436" cy="4024313"/>
          </a:xfr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0284" y="2867824"/>
            <a:ext cx="4319518" cy="2429728"/>
          </a:xfrm>
          <a:prstGeom prst="rect">
            <a:avLst/>
          </a:prstGeom>
        </p:spPr>
      </p:pic>
      <p:pic>
        <p:nvPicPr>
          <p:cNvPr id="18" name="Symbol zastępczy zawartości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67876" y="2772159"/>
            <a:ext cx="4319516" cy="262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8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6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57447"/>
            <a:ext cx="10515600" cy="83324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/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Powstanie CIS w Rumi było poprzedzone analizą</a:t>
            </a:r>
            <a:endParaRPr lang="pl-PL" sz="3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Przed powstaniem CIS w Rumi została przeprowadzona analiza: </a:t>
            </a:r>
          </a:p>
          <a:p>
            <a:pPr marL="0" indent="0">
              <a:buNone/>
            </a:pPr>
            <a:endParaRPr lang="pl-PL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l-PL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problemów społecznych,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wzrastających wydatków na MOPS z tytułu wypłat zasiłków celowych,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potrzeb i wydatków na remonty w jednostkach organizacyjnych gminy,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potrzeb lokalnych przedsiębiorców,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zawodów deficytowych w powiecie wejherowskim.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351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6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57447"/>
            <a:ext cx="10515600" cy="116427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REALIZACJA POTRZEB GMINY W ZAKRESIE REMONTÓW W JEDNOSTKACH ORG.</a:t>
            </a:r>
            <a:endParaRPr lang="pl-PL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19926"/>
            <a:ext cx="3018234" cy="4024313"/>
          </a:xfrm>
        </p:spPr>
      </p:pic>
      <p:pic>
        <p:nvPicPr>
          <p:cNvPr id="14" name="Symbol zastępczy zawartości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1750" y="2886149"/>
            <a:ext cx="4292696" cy="2419901"/>
          </a:xfrm>
          <a:prstGeom prst="rect">
            <a:avLst/>
          </a:prstGeom>
        </p:spPr>
      </p:pic>
      <p:pic>
        <p:nvPicPr>
          <p:cNvPr id="15" name="Symbol zastępczy zawartości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26637" y="2883468"/>
            <a:ext cx="4296123" cy="24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5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6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57447"/>
            <a:ext cx="10515600" cy="833241"/>
          </a:xfrm>
        </p:spPr>
        <p:txBody>
          <a:bodyPr/>
          <a:lstStyle/>
          <a:p>
            <a:r>
              <a:rPr lang="pl-PL" dirty="0" smtClean="0"/>
              <a:t>PODSUMOWANIE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4200" b="1" dirty="0">
                <a:latin typeface="Gentium Book Basic" panose="02000503060000020004" pitchFamily="2" charset="-18"/>
              </a:rPr>
              <a:t>WPŁYWY Z PODATKU DOCHODOWEGO OD PRACUJĄCYCH MIESZKAŃCÓW TO DOCHÓD GMINY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4200" b="1" dirty="0">
                <a:latin typeface="Gentium Book Basic" panose="02000503060000020004" pitchFamily="2" charset="-18"/>
              </a:rPr>
              <a:t> PRACUJĄCE OSOBY NIE POBIERAJĄ ZASIŁKÓW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4200" b="1" dirty="0">
                <a:latin typeface="Gentium Book Basic" panose="02000503060000020004" pitchFamily="2" charset="-18"/>
              </a:rPr>
              <a:t> WARSZTAT REMONTOWY </a:t>
            </a:r>
            <a:r>
              <a:rPr lang="pl-PL" sz="4200" b="1" dirty="0" smtClean="0">
                <a:latin typeface="Gentium Book Basic" panose="02000503060000020004" pitchFamily="2" charset="-18"/>
              </a:rPr>
              <a:t>REALIZUJE POTRZEBY </a:t>
            </a:r>
            <a:r>
              <a:rPr lang="pl-PL" sz="4200" b="1" dirty="0">
                <a:latin typeface="Gentium Book Basic" panose="02000503060000020004" pitchFamily="2" charset="-18"/>
              </a:rPr>
              <a:t>GMINY </a:t>
            </a:r>
            <a:r>
              <a:rPr lang="pl-PL" sz="4200" b="1" dirty="0" smtClean="0">
                <a:latin typeface="Gentium Book Basic" panose="02000503060000020004" pitchFamily="2" charset="-18"/>
              </a:rPr>
              <a:t>I </a:t>
            </a:r>
            <a:r>
              <a:rPr lang="pl-PL" sz="4200" b="1" dirty="0">
                <a:latin typeface="Gentium Book Basic" panose="02000503060000020004" pitchFamily="2" charset="-18"/>
              </a:rPr>
              <a:t>MIESZKAŃCÓW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492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6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57447"/>
            <a:ext cx="10515600" cy="833241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6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DZIĘKUJĘ </a:t>
            </a:r>
            <a:r>
              <a:rPr lang="pl-PL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UWAGĘ</a:t>
            </a:r>
            <a:endParaRPr lang="pl-PL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46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6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57447"/>
            <a:ext cx="10515600" cy="172841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JAKIE MAMY NARZĘDZIA JAKO SAMORZĄD?</a:t>
            </a:r>
            <a:endParaRPr lang="pl-PL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701909"/>
              </p:ext>
            </p:extLst>
          </p:nvPr>
        </p:nvGraphicFramePr>
        <p:xfrm>
          <a:off x="838200" y="1030288"/>
          <a:ext cx="10515600" cy="514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3731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6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57447"/>
            <a:ext cx="10515600" cy="172841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152894"/>
              </p:ext>
            </p:extLst>
          </p:nvPr>
        </p:nvGraphicFramePr>
        <p:xfrm>
          <a:off x="838200" y="1030288"/>
          <a:ext cx="10515600" cy="535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Strzałka w dół 14"/>
          <p:cNvSpPr/>
          <p:nvPr/>
        </p:nvSpPr>
        <p:spPr>
          <a:xfrm>
            <a:off x="5853684" y="2504898"/>
            <a:ext cx="484632" cy="784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górę 15"/>
          <p:cNvSpPr/>
          <p:nvPr/>
        </p:nvSpPr>
        <p:spPr>
          <a:xfrm>
            <a:off x="5853684" y="4226312"/>
            <a:ext cx="484632" cy="8111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prawo 16"/>
          <p:cNvSpPr/>
          <p:nvPr/>
        </p:nvSpPr>
        <p:spPr>
          <a:xfrm>
            <a:off x="4962293" y="3513349"/>
            <a:ext cx="4811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 w lewo 17"/>
          <p:cNvSpPr/>
          <p:nvPr/>
        </p:nvSpPr>
        <p:spPr>
          <a:xfrm>
            <a:off x="6846849" y="3466504"/>
            <a:ext cx="51295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30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6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57447"/>
            <a:ext cx="10515600" cy="1313351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Wpływy do budżetu gminy                   a zatrudnienie mieszkańców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i="1" dirty="0" smtClean="0">
                <a:solidFill>
                  <a:srgbClr val="FF0000"/>
                </a:solidFill>
              </a:rPr>
              <a:t>Budżet Samorządu lokalnego oraz Państwa zasilany jest wpływami pochodzącymi z rozliczeń PIT oraz CIT.  Polityka lokalna oraz państwa powinna zmierzać do zwiększenia liczby osób pracujących</a:t>
            </a:r>
            <a:r>
              <a:rPr lang="pl-PL" sz="2400" b="1" i="1" dirty="0">
                <a:solidFill>
                  <a:srgbClr val="FF0000"/>
                </a:solidFill>
              </a:rPr>
              <a:t> </a:t>
            </a:r>
            <a:r>
              <a:rPr lang="pl-PL" sz="2400" b="1" i="1" dirty="0" smtClean="0">
                <a:solidFill>
                  <a:srgbClr val="FF0000"/>
                </a:solidFill>
              </a:rPr>
              <a:t>tj. do motywowania oraz przyuczania do zawodów na które jest zapotrzebowanie.</a:t>
            </a:r>
          </a:p>
          <a:p>
            <a:pPr marL="0" indent="0">
              <a:buNone/>
            </a:pPr>
            <a:endParaRPr lang="pl-PL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JAKIE NARZĘDZIA POSIADA SAMORZĄD TERYTORIALNY?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Centrum Integracji Społecznej jest jedynym narzędziem, które  jednocześnie zmotywuje mieszkańców do podjęcia działań, przyuczy do zawodu w zawodach deficytowych, dając większe możliwości zatrudnienia po okresie uczestnictwa w CIS, co przełoży się na obniżenie wydatków na MOPS oraz wzrostem wpływów z rozliczenia PIT i CIT.  </a:t>
            </a:r>
            <a:endParaRPr lang="pl-PL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559114" cy="45719"/>
          </a:xfrm>
        </p:spPr>
        <p:txBody>
          <a:bodyPr>
            <a:noAutofit/>
          </a:bodyPr>
          <a:lstStyle/>
          <a:p>
            <a:r>
              <a:rPr lang="pl-PL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Zawody w których przyuczamy</a:t>
            </a:r>
            <a:endParaRPr lang="pl-PL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317111"/>
              </p:ext>
            </p:extLst>
          </p:nvPr>
        </p:nvGraphicFramePr>
        <p:xfrm>
          <a:off x="135923" y="1421712"/>
          <a:ext cx="11788347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985">
                  <a:extLst>
                    <a:ext uri="{9D8B030D-6E8A-4147-A177-3AD203B41FA5}">
                      <a16:colId xmlns:a16="http://schemas.microsoft.com/office/drawing/2014/main" val="3964170851"/>
                    </a:ext>
                  </a:extLst>
                </a:gridCol>
                <a:gridCol w="5375188">
                  <a:extLst>
                    <a:ext uri="{9D8B030D-6E8A-4147-A177-3AD203B41FA5}">
                      <a16:colId xmlns:a16="http://schemas.microsoft.com/office/drawing/2014/main" val="1627017523"/>
                    </a:ext>
                  </a:extLst>
                </a:gridCol>
                <a:gridCol w="2947087">
                  <a:extLst>
                    <a:ext uri="{9D8B030D-6E8A-4147-A177-3AD203B41FA5}">
                      <a16:colId xmlns:a16="http://schemas.microsoft.com/office/drawing/2014/main" val="3845000400"/>
                    </a:ext>
                  </a:extLst>
                </a:gridCol>
                <a:gridCol w="2947087">
                  <a:extLst>
                    <a:ext uri="{9D8B030D-6E8A-4147-A177-3AD203B41FA5}">
                      <a16:colId xmlns:a16="http://schemas.microsoft.com/office/drawing/2014/main" val="1076154815"/>
                    </a:ext>
                  </a:extLst>
                </a:gridCol>
              </a:tblGrid>
              <a:tr h="586300">
                <a:tc>
                  <a:txBody>
                    <a:bodyPr/>
                    <a:lstStyle/>
                    <a:p>
                      <a:r>
                        <a:rPr lang="pl-PL" dirty="0" smtClean="0"/>
                        <a:t>Lp.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Zawód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Warsztat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zew,wew</a:t>
                      </a:r>
                      <a:r>
                        <a:rPr lang="pl-PL" baseline="0" dirty="0" smtClean="0"/>
                        <a:t>,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Miejsce realizacji</a:t>
                      </a:r>
                      <a:r>
                        <a:rPr lang="pl-PL" baseline="0" dirty="0" smtClean="0"/>
                        <a:t> reintegracji zawodowej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833868"/>
                  </a:ext>
                </a:extLst>
              </a:tr>
              <a:tr h="340824">
                <a:tc>
                  <a:txBody>
                    <a:bodyPr/>
                    <a:lstStyle/>
                    <a:p>
                      <a:r>
                        <a:rPr lang="pl-PL" dirty="0" smtClean="0"/>
                        <a:t>1.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Opiekun osób starszych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Warsztat</a:t>
                      </a:r>
                      <a:r>
                        <a:rPr lang="pl-PL" baseline="0" dirty="0" smtClean="0"/>
                        <a:t> zewnętrzny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Dom</a:t>
                      </a:r>
                      <a:r>
                        <a:rPr lang="pl-PL" baseline="0" dirty="0" smtClean="0"/>
                        <a:t> seniora</a:t>
                      </a: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667076"/>
                  </a:ext>
                </a:extLst>
              </a:tr>
              <a:tr h="340824">
                <a:tc>
                  <a:txBody>
                    <a:bodyPr/>
                    <a:lstStyle/>
                    <a:p>
                      <a:r>
                        <a:rPr lang="pl-PL" dirty="0" smtClean="0"/>
                        <a:t>2.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Pracownik administracyjny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Warsztat</a:t>
                      </a:r>
                      <a:r>
                        <a:rPr lang="pl-PL" baseline="0" dirty="0" smtClean="0"/>
                        <a:t> zewnętrzny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Placówki </a:t>
                      </a:r>
                      <a:r>
                        <a:rPr lang="pl-PL" dirty="0" err="1" smtClean="0"/>
                        <a:t>org.gminy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557297"/>
                  </a:ext>
                </a:extLst>
              </a:tr>
              <a:tr h="596441">
                <a:tc>
                  <a:txBody>
                    <a:bodyPr/>
                    <a:lstStyle/>
                    <a:p>
                      <a:r>
                        <a:rPr lang="pl-PL" dirty="0" smtClean="0"/>
                        <a:t>3.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Pomoc</a:t>
                      </a:r>
                      <a:r>
                        <a:rPr lang="pl-PL" b="1" baseline="0" dirty="0" smtClean="0"/>
                        <a:t> kuchenna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Warsztat</a:t>
                      </a:r>
                      <a:r>
                        <a:rPr lang="pl-PL" baseline="0" dirty="0" smtClean="0"/>
                        <a:t> zewnętrzny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Lokalna</a:t>
                      </a:r>
                      <a:r>
                        <a:rPr lang="pl-PL" baseline="0" dirty="0" smtClean="0"/>
                        <a:t> restauracja, Szkoły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465274"/>
                  </a:ext>
                </a:extLst>
              </a:tr>
              <a:tr h="596441">
                <a:tc>
                  <a:txBody>
                    <a:bodyPr/>
                    <a:lstStyle/>
                    <a:p>
                      <a:r>
                        <a:rPr lang="pl-PL" dirty="0" smtClean="0"/>
                        <a:t>4.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Pracownik obsługi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Warsztat wewnętrzny</a:t>
                      </a:r>
                      <a:r>
                        <a:rPr lang="pl-PL" dirty="0" smtClean="0"/>
                        <a:t>/</a:t>
                      </a:r>
                      <a:r>
                        <a:rPr lang="pl-PL" baseline="0" dirty="0" smtClean="0"/>
                        <a:t> warsztat zewnętrzny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CIS/ Szkoły/ MOSiR/Lokalni pracodawcy/Hotele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062879"/>
                  </a:ext>
                </a:extLst>
              </a:tr>
              <a:tr h="340824">
                <a:tc>
                  <a:txBody>
                    <a:bodyPr/>
                    <a:lstStyle/>
                    <a:p>
                      <a:r>
                        <a:rPr lang="pl-PL" dirty="0" smtClean="0"/>
                        <a:t>5.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Konserwator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Warsztat wewnętrzny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CIS/ Szkoły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980869"/>
                  </a:ext>
                </a:extLst>
              </a:tr>
              <a:tr h="340824">
                <a:tc>
                  <a:txBody>
                    <a:bodyPr/>
                    <a:lstStyle/>
                    <a:p>
                      <a:r>
                        <a:rPr lang="pl-PL" dirty="0" smtClean="0"/>
                        <a:t>6.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Portier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Warsztat zewnętrzny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Szkoła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15481"/>
                  </a:ext>
                </a:extLst>
              </a:tr>
              <a:tr h="340824">
                <a:tc>
                  <a:txBody>
                    <a:bodyPr/>
                    <a:lstStyle/>
                    <a:p>
                      <a:r>
                        <a:rPr lang="pl-PL" dirty="0" smtClean="0"/>
                        <a:t>7.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Pracownik budowlano-remontowy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Warsztat wewnętrzny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CIS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070048"/>
                  </a:ext>
                </a:extLst>
              </a:tr>
              <a:tr h="340824">
                <a:tc>
                  <a:txBody>
                    <a:bodyPr/>
                    <a:lstStyle/>
                    <a:p>
                      <a:r>
                        <a:rPr lang="pl-PL" dirty="0" smtClean="0"/>
                        <a:t>8.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Stylizatorka rzęs i paznokci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Warsztat zewnętrzny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Salon kosmetyczny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036948"/>
                  </a:ext>
                </a:extLst>
              </a:tr>
              <a:tr h="596441">
                <a:tc>
                  <a:txBody>
                    <a:bodyPr/>
                    <a:lstStyle/>
                    <a:p>
                      <a:r>
                        <a:rPr lang="pl-PL" dirty="0" smtClean="0"/>
                        <a:t>9.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Woźna oddziałowa/ pomoc nauczyciela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Warsztat zewnętrzny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Oddział przedszkolny w Szkole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481614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35921" y="6176592"/>
          <a:ext cx="1178834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701">
                  <a:extLst>
                    <a:ext uri="{9D8B030D-6E8A-4147-A177-3AD203B41FA5}">
                      <a16:colId xmlns:a16="http://schemas.microsoft.com/office/drawing/2014/main" val="231287143"/>
                    </a:ext>
                  </a:extLst>
                </a:gridCol>
                <a:gridCol w="5350473">
                  <a:extLst>
                    <a:ext uri="{9D8B030D-6E8A-4147-A177-3AD203B41FA5}">
                      <a16:colId xmlns:a16="http://schemas.microsoft.com/office/drawing/2014/main" val="3370239855"/>
                    </a:ext>
                  </a:extLst>
                </a:gridCol>
                <a:gridCol w="2947087">
                  <a:extLst>
                    <a:ext uri="{9D8B030D-6E8A-4147-A177-3AD203B41FA5}">
                      <a16:colId xmlns:a16="http://schemas.microsoft.com/office/drawing/2014/main" val="542628425"/>
                    </a:ext>
                  </a:extLst>
                </a:gridCol>
                <a:gridCol w="2947087">
                  <a:extLst>
                    <a:ext uri="{9D8B030D-6E8A-4147-A177-3AD203B41FA5}">
                      <a16:colId xmlns:a16="http://schemas.microsoft.com/office/drawing/2014/main" val="3850978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10.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Pomoc księgowej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Warsztat zewnętrzny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Biuro rachunkowe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299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11.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Obsługa</a:t>
                      </a:r>
                      <a:r>
                        <a:rPr lang="pl-PL" b="1" baseline="0" dirty="0" smtClean="0"/>
                        <a:t> hali sportowej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Warsztat zewnętrzny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MOSiR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50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4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6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57447"/>
            <a:ext cx="10515600" cy="833241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b="1" i="1" dirty="0">
                <a:latin typeface="Gentium Book Basic" panose="02000503060000020004" pitchFamily="2" charset="-18"/>
              </a:rPr>
              <a:t>Warsztat remontowo-budowlany powstał, żeby uczyć </a:t>
            </a:r>
            <a:r>
              <a:rPr lang="pl-PL" sz="5400" b="1" i="1" dirty="0" smtClean="0">
                <a:latin typeface="Gentium Book Basic" panose="02000503060000020004" pitchFamily="2" charset="-18"/>
              </a:rPr>
              <a:t>zawodów deficytowych i zabezpieczać </a:t>
            </a:r>
            <a:r>
              <a:rPr lang="pl-PL" sz="5400" b="1" i="1" dirty="0">
                <a:latin typeface="Gentium Book Basic" panose="02000503060000020004" pitchFamily="2" charset="-18"/>
              </a:rPr>
              <a:t>potrzeby gminny w zakresie </a:t>
            </a:r>
            <a:r>
              <a:rPr lang="pl-PL" sz="5400" b="1" i="1" dirty="0" smtClean="0">
                <a:latin typeface="Gentium Book Basic" panose="02000503060000020004" pitchFamily="2" charset="-18"/>
              </a:rPr>
              <a:t>remontów.</a:t>
            </a:r>
            <a:r>
              <a:rPr lang="pl-PL" b="1" i="1" dirty="0">
                <a:latin typeface="Gentium Book Basic" panose="02000503060000020004" pitchFamily="2" charset="-18"/>
              </a:rPr>
              <a:t/>
            </a:r>
            <a:br>
              <a:rPr lang="pl-PL" b="1" i="1" dirty="0">
                <a:latin typeface="Gentium Book Basic" panose="02000503060000020004" pitchFamily="2" charset="-18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440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6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57447"/>
            <a:ext cx="10515600" cy="833241"/>
          </a:xfrm>
        </p:spPr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REALIZACJA POTRZEB SAMORZĄDU</a:t>
            </a:r>
            <a:endParaRPr lang="pl-PL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76717"/>
            <a:ext cx="10515600" cy="42002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4800" b="1" i="1" dirty="0" smtClean="0">
                <a:latin typeface="Gentium Book Basic" panose="02000503060000020004" pitchFamily="2" charset="-18"/>
              </a:rPr>
              <a:t>Działalność </a:t>
            </a:r>
            <a:r>
              <a:rPr lang="pl-PL" sz="4800" b="1" i="1" dirty="0">
                <a:latin typeface="Gentium Book Basic" panose="02000503060000020004" pitchFamily="2" charset="-18"/>
              </a:rPr>
              <a:t>warsztatu obniża wydatki gminy przeznaczone na remonty w </a:t>
            </a:r>
            <a:r>
              <a:rPr lang="pl-PL" sz="4800" b="1" i="1" dirty="0" smtClean="0">
                <a:latin typeface="Gentium Book Basic" panose="02000503060000020004" pitchFamily="2" charset="-18"/>
              </a:rPr>
              <a:t>placówkach m.in.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4800" dirty="0" smtClean="0"/>
              <a:t> remonty w szkołach,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4800" dirty="0"/>
              <a:t> </a:t>
            </a:r>
            <a:r>
              <a:rPr lang="pl-PL" sz="4800" dirty="0" smtClean="0"/>
              <a:t>remont w MOPS,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4800" dirty="0"/>
              <a:t> </a:t>
            </a:r>
            <a:r>
              <a:rPr lang="pl-PL" sz="4800" dirty="0" smtClean="0"/>
              <a:t>remont kaplicy cmentarnej,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4800" dirty="0"/>
              <a:t> </a:t>
            </a:r>
            <a:r>
              <a:rPr lang="pl-PL" sz="4800" dirty="0" smtClean="0"/>
              <a:t>remont w MDK.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74011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6" y="182398"/>
            <a:ext cx="847890" cy="8478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77" y="182398"/>
            <a:ext cx="2563390" cy="847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58" y="182398"/>
            <a:ext cx="2743284" cy="675049"/>
          </a:xfrm>
          <a:prstGeom prst="rect">
            <a:avLst/>
          </a:prstGeom>
        </p:spPr>
      </p:pic>
      <p:pic>
        <p:nvPicPr>
          <p:cNvPr id="2051" name="Obraz 7" descr="LOGO-MRPiPS_popraw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51" y="13731875"/>
            <a:ext cx="110095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8" descr="Departament ES cz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36" y="13800138"/>
            <a:ext cx="125175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1497" y="6242447"/>
            <a:ext cx="809897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100" dirty="0"/>
              <a:t>Zadanie współfinansowane ze środków Ministerstwa Rodziny, Pracy i Polityki Społecznej w ramach </a:t>
            </a:r>
            <a:r>
              <a:rPr lang="pl-PL" sz="1100" dirty="0" smtClean="0"/>
              <a:t>programu.</a:t>
            </a:r>
            <a:br>
              <a:rPr lang="pl-PL" sz="1100" dirty="0" smtClean="0"/>
            </a:br>
            <a:r>
              <a:rPr lang="pl-PL" sz="1100" dirty="0"/>
              <a:t> „Od wykluczenia do aktywizacji. Program pomocy osobom wykluczonym społecznie i zawodowo.”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095772"/>
            <a:ext cx="10515600" cy="1097124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w 1 - Praktyczna nauka zawodu</a:t>
            </a:r>
            <a:br>
              <a:rPr lang="pl-PL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wsparcie kadrowe JST</a:t>
            </a:r>
            <a:endParaRPr lang="pl-PL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365737"/>
            <a:ext cx="10515600" cy="38112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400" b="1" dirty="0" smtClean="0">
                <a:solidFill>
                  <a:srgbClr val="FF0000"/>
                </a:solidFill>
                <a:latin typeface="Gentium Book Basic" panose="02000503060000020004" pitchFamily="2" charset="-18"/>
              </a:rPr>
              <a:t>W każdym roku ok.10 osób przyucza się do zawodu i wspiera gminne placówki oświatowe kadrowo. 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GMINA ZA TAKIE WSPARCIE KADROWE MUSIAŁABY </a:t>
            </a:r>
            <a:r>
              <a:rPr lang="pl-P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ZAANGAŻOWAC ŚRODKI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FINANSOWE W KWOCIE: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MINIMALNA WARTOŚĆ 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UMOWY O PRACĘ NA 3/5 ETATU 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1 200 zł brutto 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KOSZT CAŁKOWITY PRACODAWCY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1 448,88 zł</a:t>
            </a:r>
          </a:p>
          <a:p>
            <a:pPr marL="0" indent="0">
              <a:buNone/>
            </a:pPr>
            <a:endParaRPr lang="pl-PL" b="1" dirty="0" smtClean="0">
              <a:latin typeface="Gentium Book Basic" panose="02000503060000020004" pitchFamily="2" charset="-18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0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Par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</Template>
  <TotalTime>497</TotalTime>
  <Words>976</Words>
  <Application>Microsoft Office PowerPoint</Application>
  <PresentationFormat>Panoramiczny</PresentationFormat>
  <Paragraphs>154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Arial</vt:lpstr>
      <vt:lpstr>Century Gothic</vt:lpstr>
      <vt:lpstr>Gentium Book Basic</vt:lpstr>
      <vt:lpstr>Tahoma</vt:lpstr>
      <vt:lpstr>Times New Roman</vt:lpstr>
      <vt:lpstr>Wingdings</vt:lpstr>
      <vt:lpstr>Para</vt:lpstr>
      <vt:lpstr>Realizacja potrzeb Samorządów  a działalność CIS</vt:lpstr>
      <vt:lpstr> Powstanie CIS w Rumi było poprzedzone analizą</vt:lpstr>
      <vt:lpstr>JAKIE MAMY NARZĘDZIA JAKO SAMORZĄD?</vt:lpstr>
      <vt:lpstr>Prezentacja programu PowerPoint</vt:lpstr>
      <vt:lpstr>Wpływy do budżetu gminy                   a zatrudnienie mieszkańców</vt:lpstr>
      <vt:lpstr> Zawody w których przyuczamy</vt:lpstr>
      <vt:lpstr>Prezentacja programu PowerPoint</vt:lpstr>
      <vt:lpstr>REALIZACJA POTRZEB SAMORZĄDU</vt:lpstr>
      <vt:lpstr>2 w 1 - Praktyczna nauka zawodu  i wsparcie kadrowe JST</vt:lpstr>
      <vt:lpstr>OSZCZĘDNOŚCI DLA GMINY…</vt:lpstr>
      <vt:lpstr>PLACÓWKI OŚWIATOWE PRZYUCZAJĄ  I ZATRUDNIAJĄ</vt:lpstr>
      <vt:lpstr> </vt:lpstr>
      <vt:lpstr> </vt:lpstr>
      <vt:lpstr>STRUKTURA ORGANIZACYJA W CIS</vt:lpstr>
      <vt:lpstr> FINANSOWANIE CIS W RUMI PRZEZ SAMORZĄD</vt:lpstr>
      <vt:lpstr> FINANSOWANIE CIS W RUMI PRZEZ SAMORZĄD</vt:lpstr>
      <vt:lpstr>WSPARCIE MIESZKAŃCÓW</vt:lpstr>
      <vt:lpstr>REALIZACJA POTRZEB GMINY W ZAKRESIE REMONTÓW W JEDNOSTKACH ORG.</vt:lpstr>
      <vt:lpstr>REALIZACJA POTRZEB GMINY W ZAKRESIE REMONTÓW W JEDNOSTKACH ORG.</vt:lpstr>
      <vt:lpstr>REALIZACJA POTRZEB GMINY W ZAKRESIE REMONTÓW W JEDNOSTKACH ORG.</vt:lpstr>
      <vt:lpstr>PODSUMOWANIE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Użytkownik systemu Windows</cp:lastModifiedBy>
  <cp:revision>33</cp:revision>
  <dcterms:created xsi:type="dcterms:W3CDTF">2019-07-23T10:33:49Z</dcterms:created>
  <dcterms:modified xsi:type="dcterms:W3CDTF">2019-09-06T11:15:17Z</dcterms:modified>
</cp:coreProperties>
</file>