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3" r:id="rId2"/>
    <p:sldId id="314" r:id="rId3"/>
    <p:sldId id="365" r:id="rId4"/>
    <p:sldId id="361" r:id="rId5"/>
    <p:sldId id="377" r:id="rId6"/>
    <p:sldId id="378" r:id="rId7"/>
    <p:sldId id="379" r:id="rId8"/>
    <p:sldId id="380" r:id="rId9"/>
    <p:sldId id="382" r:id="rId10"/>
    <p:sldId id="384" r:id="rId11"/>
  </p:sldIdLst>
  <p:sldSz cx="12192000" cy="6858000" type="screen4x3"/>
  <p:notesSz cx="67992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3851279" y="0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75C20B-F24E-4805-ABBE-AC7B78E7162E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2/13/2019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A28A87-E458-43F6-BD12-79AD170C7EB9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0492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51279" y="0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D521A7E-8751-46F1-833B-73F16ADC1B04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4"/>
            <a:ext cx="5957882" cy="3352803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79454" y="4778370"/>
            <a:ext cx="5440359" cy="39100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5AC2C88-9871-4EE6-900C-96E6E901C91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98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595C11-CCF5-4931-8AC6-BF36AB601A2A}" type="slidenum">
              <a:t>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AE3B87-7CDC-45A2-9F00-8F49548EC997}" type="slidenum">
              <a:t>10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6A172B-B1FB-4E8C-B365-8B3EBF935F0D}" type="slidenum">
              <a:t>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5A7D53-A33B-4A70-916C-A46395FDD24D}" type="slidenum">
              <a:t>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pl-PL"/>
              <a:t>KPRES będzie miał wpływ na rozwiązania zawarte w projekcie ustawy o ekonomii społecznej i solidarnej, przegląd śródokresowy, a także nową perspektywę finansową.</a:t>
            </a:r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CAA1AC-56D7-4216-868E-BF5B7D37404E}" type="slidenum">
              <a:t>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512D78-9C0F-4AB9-815E-EAD00B73472A}" type="slidenum">
              <a:t>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B2AFC9-AF9F-4027-9E65-1CFD793AFB38}" type="slidenum">
              <a:t>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9A425DE-1A00-47E7-A64A-D29198785DC9}" type="slidenum">
              <a:t>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A310C2-3E6B-41B8-8F6D-7105E679A3F5}" type="slidenum">
              <a:t>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51279" y="9431341"/>
            <a:ext cx="2946397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252C07A-6799-4D68-AC0E-F694B59CA6B5}" type="slidenum">
              <a:t>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82D6A4-EB65-4E27-850B-F623773FEA47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2EDC5A-DD7C-4062-B217-72791C65068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316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38A22-6F1F-4910-B0EE-676CE667356F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BCA4A8-32B8-432A-A38B-3D29AAE1AFA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678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369FA-417A-448C-B4D0-D212501A81EA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C722B2-DE8D-4D49-A98F-0BE643AD29A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40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E8F092-8404-42E6-B660-FAFDA64E727A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85A4FF-AED1-4E3F-B1E8-8B3611E8DB7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43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F926E5-8875-4347-B5EC-C2E56F2B30A1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8139FC-C4E3-48FF-A300-B1C8C67D0CD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034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861A9-7443-4FA2-9CDC-1CB5F887FE2D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F02CB-48DD-48C8-BD90-C8C439AD778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49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4A2AA5-E7B2-434A-B6B1-56B37DF6D1ED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8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610231-B585-4251-9C8C-AC497FCEABE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4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B3665F-31E9-48EA-B300-5B1EC0FCCB9D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9E7577-303E-44E9-A1D9-548FFB12416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33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57380E-8068-473E-BFD1-61CF342F98E2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3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F1E9A4-C149-4E1D-A6D5-65DEC4B64CD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9388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0229E8-C603-4473-9DB2-3E9538DB4F25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C39064-BA14-4911-BB5C-140D2065BAE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127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E279BB-699D-4F35-8951-931A9B06C2DA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BAB3D8-31A0-44AB-94BB-3BFFBFB3318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030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092F7F8-CD54-4F82-AECD-44AF17C4F051}" type="datetime1">
              <a:rPr lang="pl-PL"/>
              <a:pPr lvl="0"/>
              <a:t>2019-02-13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4D0A9B9-A12A-405F-8953-944EE949FBEF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489072" y="1841501"/>
            <a:ext cx="9085258" cy="3821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"/>
          <p:cNvSpPr/>
          <p:nvPr/>
        </p:nvSpPr>
        <p:spPr>
          <a:xfrm>
            <a:off x="0" y="1227133"/>
            <a:ext cx="12191996" cy="369883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1" i="0" u="none" strike="noStrike" kern="1200" cap="none" spc="0" baseline="0">
              <a:solidFill>
                <a:srgbClr val="FFFFFF"/>
              </a:solidFill>
              <a:uFillTx/>
              <a:latin typeface="Calibri" pitchFamily="34"/>
            </a:endParaRPr>
          </a:p>
        </p:txBody>
      </p:sp>
      <p:sp>
        <p:nvSpPr>
          <p:cNvPr id="3" name="Prostokąt 4"/>
          <p:cNvSpPr/>
          <p:nvPr/>
        </p:nvSpPr>
        <p:spPr>
          <a:xfrm>
            <a:off x="1647821" y="1811188"/>
            <a:ext cx="8615367" cy="224677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Dziękuję za uwagę!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1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Kamil Bobek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Zastępca Dyrektora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Departament Ekonomii Społecznej i Solidarnej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Ministerstwo Rodziny, Pracy i Polityki Społecznej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  <p:pic>
        <p:nvPicPr>
          <p:cNvPr id="4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033043" y="3745702"/>
            <a:ext cx="3844923" cy="16160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rostokąt 7"/>
          <p:cNvSpPr/>
          <p:nvPr/>
        </p:nvSpPr>
        <p:spPr>
          <a:xfrm>
            <a:off x="4562471" y="5345116"/>
            <a:ext cx="2786067" cy="36988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ekonomiaspoleczna@gov.pl</a:t>
            </a:r>
          </a:p>
        </p:txBody>
      </p:sp>
      <p:pic>
        <p:nvPicPr>
          <p:cNvPr id="6" name="Obraz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1"/>
          <p:cNvSpPr txBox="1"/>
          <p:nvPr/>
        </p:nvSpPr>
        <p:spPr>
          <a:xfrm>
            <a:off x="910166" y="2174114"/>
            <a:ext cx="10477496" cy="15696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Wizja ekonomii społecznej w przyszłej perspektywie finansowej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Kontekst strategiczny i programowy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550919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Krajowy Program Rozwoju Ekonomii Społecznej do 2023 r. Ekonomia Solidarności Społecznej (KPRES)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KPRES ujmuje trzy kluczowe sfery w których rozwijać się będzie ekonomia społeczna:</a:t>
            </a:r>
          </a:p>
          <a:p>
            <a:pPr marL="914400" marR="0" lvl="1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zatrudnienie i reintegracja osób zagrożonych wykluczeniem społecznym,</a:t>
            </a:r>
          </a:p>
          <a:p>
            <a:pPr marL="914400" marR="0" lvl="1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usługi społeczne, </a:t>
            </a:r>
          </a:p>
          <a:p>
            <a:pPr marL="914400" marR="0" lvl="1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innowacja społeczne i gospodarcze.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Ważne, aby ramy tworzące określające nową perspektywę finansową pozwalały na rozwijanie ES w każdym z tych obszarów. Można to zapewnić dzięki wyodrębnieniu ES jako nowego celu szczegółowego EFS+.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KPRES daje podstawę do opracowania działań na rzecz rozwoju ES w nowej perspektywie 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"/>
          <p:cNvSpPr/>
          <p:nvPr/>
        </p:nvSpPr>
        <p:spPr>
          <a:xfrm>
            <a:off x="0" y="1227133"/>
            <a:ext cx="12191996" cy="369883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Znaczenie KPRES w polityce Rządu</a:t>
            </a: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rostokąt 1"/>
          <p:cNvSpPr/>
          <p:nvPr/>
        </p:nvSpPr>
        <p:spPr>
          <a:xfrm>
            <a:off x="1971300" y="1738219"/>
            <a:ext cx="3574471" cy="2021774"/>
          </a:xfrm>
          <a:prstGeom prst="rect">
            <a:avLst/>
          </a:prstGeom>
          <a:solidFill>
            <a:srgbClr val="203864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KPRES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Operacjonalizuje kierunki wyznaczone w SOR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Wyznacza obszary ważne dla przeglądu śródokresowego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Zarysowuje kierunki ES w nowej perspektywie finansowej</a:t>
            </a:r>
          </a:p>
        </p:txBody>
      </p:sp>
      <p:sp>
        <p:nvSpPr>
          <p:cNvPr id="5" name="Prostokąt 31"/>
          <p:cNvSpPr/>
          <p:nvPr/>
        </p:nvSpPr>
        <p:spPr>
          <a:xfrm>
            <a:off x="1971300" y="4542602"/>
            <a:ext cx="3574471" cy="1380359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Ustawa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Możliwość </a:t>
            </a:r>
            <a:r>
              <a:rPr lang="pl-PL" sz="18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s</a:t>
            </a: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ystemowego zakorzenienia i zdefiniowania  ES</a:t>
            </a:r>
          </a:p>
        </p:txBody>
      </p:sp>
      <p:sp>
        <p:nvSpPr>
          <p:cNvPr id="6" name="Prostokąt 32"/>
          <p:cNvSpPr/>
          <p:nvPr/>
        </p:nvSpPr>
        <p:spPr>
          <a:xfrm>
            <a:off x="7859487" y="1738219"/>
            <a:ext cx="3574471" cy="2021774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Przegląd śródokresowy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Okazja do zrewidowania RPO i PO WER pod kątem nowych wyzwań określonych w KPRES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Okazja do dyskusji o nowej perspektywie</a:t>
            </a:r>
          </a:p>
        </p:txBody>
      </p:sp>
      <p:sp>
        <p:nvSpPr>
          <p:cNvPr id="7" name="Prostokąt 33"/>
          <p:cNvSpPr/>
          <p:nvPr/>
        </p:nvSpPr>
        <p:spPr>
          <a:xfrm>
            <a:off x="7859487" y="4542602"/>
            <a:ext cx="3574471" cy="1380359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Nowa perspektywa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Wyzwania związane z nowymi rozwiązaniami ustawowymi (np. LPRS)</a:t>
            </a:r>
          </a:p>
          <a:p>
            <a:pPr marL="177795" marR="0" lvl="0" indent="-177795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Kształt systemu wsparcia ES</a:t>
            </a:r>
          </a:p>
        </p:txBody>
      </p:sp>
      <p:cxnSp>
        <p:nvCxnSpPr>
          <p:cNvPr id="8" name="Łącznik prosty ze strzałką 3"/>
          <p:cNvCxnSpPr>
            <a:stCxn id="4" idx="3"/>
            <a:endCxn id="6" idx="1"/>
          </p:cNvCxnSpPr>
          <p:nvPr/>
        </p:nvCxnSpPr>
        <p:spPr>
          <a:xfrm>
            <a:off x="5545771" y="2749106"/>
            <a:ext cx="2313716" cy="0"/>
          </a:xfrm>
          <a:prstGeom prst="straightConnector1">
            <a:avLst/>
          </a:prstGeom>
          <a:noFill/>
          <a:ln w="82552">
            <a:solidFill>
              <a:srgbClr val="5B9BD5"/>
            </a:solidFill>
            <a:prstDash val="solid"/>
            <a:miter/>
            <a:tailEnd type="arrow"/>
          </a:ln>
        </p:spPr>
      </p:cxnSp>
      <p:cxnSp>
        <p:nvCxnSpPr>
          <p:cNvPr id="9" name="Łącznik prosty ze strzałką 38"/>
          <p:cNvCxnSpPr/>
          <p:nvPr/>
        </p:nvCxnSpPr>
        <p:spPr>
          <a:xfrm>
            <a:off x="5545771" y="3759994"/>
            <a:ext cx="2313716" cy="782608"/>
          </a:xfrm>
          <a:prstGeom prst="straightConnector1">
            <a:avLst/>
          </a:prstGeom>
          <a:noFill/>
          <a:ln w="82552">
            <a:solidFill>
              <a:srgbClr val="5B9BD5"/>
            </a:solidFill>
            <a:prstDash val="solid"/>
            <a:miter/>
            <a:tailEnd type="arrow"/>
          </a:ln>
        </p:spPr>
      </p:cxnSp>
      <p:cxnSp>
        <p:nvCxnSpPr>
          <p:cNvPr id="10" name="Łącznik prosty ze strzałką 39"/>
          <p:cNvCxnSpPr>
            <a:stCxn id="4" idx="2"/>
            <a:endCxn id="5" idx="0"/>
          </p:cNvCxnSpPr>
          <p:nvPr/>
        </p:nvCxnSpPr>
        <p:spPr>
          <a:xfrm>
            <a:off x="3758536" y="3759993"/>
            <a:ext cx="0" cy="782609"/>
          </a:xfrm>
          <a:prstGeom prst="straightConnector1">
            <a:avLst/>
          </a:prstGeom>
          <a:noFill/>
          <a:ln w="82552">
            <a:solidFill>
              <a:srgbClr val="5B9BD5"/>
            </a:solidFill>
            <a:prstDash val="solid"/>
            <a:miter/>
            <a:tailEnd type="arrow"/>
          </a:ln>
        </p:spPr>
      </p:cxnSp>
      <p:cxnSp>
        <p:nvCxnSpPr>
          <p:cNvPr id="11" name="Łącznik prosty ze strzałką 40"/>
          <p:cNvCxnSpPr>
            <a:stCxn id="5" idx="3"/>
            <a:endCxn id="7" idx="1"/>
          </p:cNvCxnSpPr>
          <p:nvPr/>
        </p:nvCxnSpPr>
        <p:spPr>
          <a:xfrm>
            <a:off x="5545771" y="5232782"/>
            <a:ext cx="2313716" cy="0"/>
          </a:xfrm>
          <a:prstGeom prst="straightConnector1">
            <a:avLst/>
          </a:prstGeom>
          <a:noFill/>
          <a:ln w="82552">
            <a:solidFill>
              <a:srgbClr val="5B9BD5"/>
            </a:solidFill>
            <a:prstDash val="solid"/>
            <a:miter/>
            <a:tailEnd type="arrow"/>
          </a:ln>
        </p:spPr>
      </p:cxnSp>
      <p:cxnSp>
        <p:nvCxnSpPr>
          <p:cNvPr id="12" name="Łącznik prosty ze strzałką 44"/>
          <p:cNvCxnSpPr>
            <a:stCxn id="6" idx="2"/>
            <a:endCxn id="7" idx="0"/>
          </p:cNvCxnSpPr>
          <p:nvPr/>
        </p:nvCxnSpPr>
        <p:spPr>
          <a:xfrm>
            <a:off x="9646723" y="3759993"/>
            <a:ext cx="0" cy="782609"/>
          </a:xfrm>
          <a:prstGeom prst="straightConnector1">
            <a:avLst/>
          </a:prstGeom>
          <a:noFill/>
          <a:ln w="82552">
            <a:solidFill>
              <a:srgbClr val="5B9BD5"/>
            </a:solidFill>
            <a:prstDash val="solid"/>
            <a:miter/>
            <a:tailEnd type="arrow"/>
          </a:ln>
        </p:spPr>
      </p:cxnSp>
      <p:sp>
        <p:nvSpPr>
          <p:cNvPr id="13" name="Strzałka w prawo 34"/>
          <p:cNvSpPr/>
          <p:nvPr/>
        </p:nvSpPr>
        <p:spPr>
          <a:xfrm>
            <a:off x="83128" y="2702509"/>
            <a:ext cx="1888171" cy="2897578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SOR, Dostępność+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Kontekst strategiczny i programowy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401648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Rok 2019 będzie kluczowym okresem dla programowania rozwoju ekonomii społecznej w regionach. Z jednej strony prowadzone będą prace związane z aktualizacją </a:t>
            </a: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regionalnych programów rozwoju ekonomii społecznej</a:t>
            </a: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, z drugiej należy spodziewać się coraz intensywniejszej debaty na temat </a:t>
            </a:r>
            <a:r>
              <a:rPr lang="pl-PL" sz="24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kształtu nowej perspektywy finansowej.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 najbliższej perspektywie istotne jest przede wszystkim dopasowanie RPRES do zaktualizowanego KPRES oraz zarysowanie kwestii, które mogłyby stać się punktem wyjścia do programowania nowej perspektywy finansowej.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Kluczowe obszary – zatrudnienie i reintegracja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364714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ES powinna być otwarta na nowe grupy osób zagrożonych wykluczeniem społecznym takie jak: mieszkańcy obszarów zdegradowanych, mieszkańcy wsi, ubodzy pracujący. Coraz większe znaczenie (z uwagi na sytuację demograficzną) będą mieć także osoby starsze.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Należy także rozwijać systemowe powiązania między podmiotami ekonomii społecznej a innymi instytucjami działającymi na rzecz reintegracji, w szczególności jednostkami reintegracyjnymi.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Konieczne będzie również docieranie do grup osób obecnie nieaktywnych zawodowo.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Kluczowe obszary – usługi społeczne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409343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 nowej perspektywie konieczne będzie wspieranie samorządów, PES i innych aktorów w zintegrowanym programowaniu rozwoju społecznego.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Ekonomia społeczna będzie też ważnym czynnikiem sprzyjającym deinstytucjonalizacji usług społecznych.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PES powinny również aktywnie uczestniczyć w rozwoju gospodarki o obiegu zamkniętym, w której przenikają się działania leżące we właściwości władz publicznych z innowacjami gospodarczymi.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Niezwykle ważne jest również wzmacnianie udziału PES w rynku zamówień publicznych.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Kluczowe obszary – innowacje społeczne i gospodarcze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364714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Nowa perspektywa finansowa powinna w szczególność zapewniać warunki do ekonomizacji PES i rozwoju PS.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Konieczna będzie modyfikacja dedykowanego systemu wsparcia tak aby w większym stopniu sprzyjał on inkubacji i </a:t>
            </a:r>
            <a:r>
              <a:rPr lang="pl-PL" sz="2400" b="0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</a:rPr>
              <a:t>wspomaganiu działania</a:t>
            </a: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 funkcjonujących już przedsięwzięć. </a:t>
            </a:r>
          </a:p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Ważne aby wsparcie ES pozwalało na realizację innowacji społecznych i gospodarczych (także dzięki środkom na inwestycje), tak aby wzrost zatrudnienia osób wykluczonych opierał się na stabilnym ekonomicznym fundamencie.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43467" y="5922961"/>
            <a:ext cx="2505071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0" y="1227380"/>
            <a:ext cx="12191996" cy="369335"/>
          </a:xfrm>
          <a:prstGeom prst="rect">
            <a:avLst/>
          </a:prstGeom>
          <a:solidFill>
            <a:srgbClr val="44546A"/>
          </a:solidFill>
          <a:ln w="9528">
            <a:solidFill>
              <a:srgbClr val="44546A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</a:rPr>
              <a:t>Koordynacja</a:t>
            </a:r>
          </a:p>
        </p:txBody>
      </p:sp>
      <p:sp>
        <p:nvSpPr>
          <p:cNvPr id="4" name="Prostokąt 3"/>
          <p:cNvSpPr/>
          <p:nvPr/>
        </p:nvSpPr>
        <p:spPr>
          <a:xfrm>
            <a:off x="598310" y="1707029"/>
            <a:ext cx="11096975" cy="29084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Koordynacja rozwoju ES przebiega obecnie w trzech płaszczyznach: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Regionalnej – w zakresie zgodności nowych i aktualizowanych RPRES z KPRES,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Krajowej – w zakresie uwzględnienia ES jako istotnego instrumentu wspierającego spójność społeczną i zrównoważony rozwój w sektorowych programach i strategiach (dotyczących np.: rozwoju regionalnego, osób niepełnosprawnych, osób starszych),</a:t>
            </a:r>
          </a:p>
          <a:p>
            <a:pPr marL="457200" marR="0" lvl="0" indent="-457200" algn="just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Europejskiej – w zakresie przeglądu śródokresowego oraz programowania perspektywy 2021-2027.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4302</TotalTime>
  <Words>595</Words>
  <Application>Microsoft Office PowerPoint</Application>
  <PresentationFormat>Pokaz na ekranie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JArek</dc:creator>
  <cp:lastModifiedBy>KZRS-PREZENTACJE</cp:lastModifiedBy>
  <cp:revision>482</cp:revision>
  <dcterms:created xsi:type="dcterms:W3CDTF">2018-12-09T11:09:29Z</dcterms:created>
  <dcterms:modified xsi:type="dcterms:W3CDTF">2019-02-13T10:08:13Z</dcterms:modified>
</cp:coreProperties>
</file>