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3" r:id="rId3"/>
    <p:sldId id="314" r:id="rId4"/>
    <p:sldId id="315" r:id="rId5"/>
    <p:sldId id="332" r:id="rId6"/>
    <p:sldId id="345" r:id="rId7"/>
    <p:sldId id="346" r:id="rId8"/>
    <p:sldId id="347" r:id="rId9"/>
    <p:sldId id="349" r:id="rId10"/>
    <p:sldId id="356" r:id="rId11"/>
    <p:sldId id="357" r:id="rId12"/>
    <p:sldId id="337" r:id="rId13"/>
    <p:sldId id="348" r:id="rId14"/>
    <p:sldId id="350" r:id="rId15"/>
    <p:sldId id="351" r:id="rId16"/>
    <p:sldId id="352" r:id="rId17"/>
    <p:sldId id="354" r:id="rId18"/>
    <p:sldId id="355" r:id="rId19"/>
    <p:sldId id="344" r:id="rId20"/>
    <p:sldId id="317" r:id="rId21"/>
    <p:sldId id="318" r:id="rId22"/>
    <p:sldId id="319" r:id="rId23"/>
    <p:sldId id="320" r:id="rId24"/>
    <p:sldId id="321" r:id="rId25"/>
    <p:sldId id="323" r:id="rId26"/>
    <p:sldId id="324" r:id="rId27"/>
    <p:sldId id="325" r:id="rId28"/>
    <p:sldId id="327" r:id="rId29"/>
    <p:sldId id="326" r:id="rId30"/>
    <p:sldId id="328" r:id="rId31"/>
    <p:sldId id="330" r:id="rId32"/>
    <p:sldId id="329" r:id="rId33"/>
    <p:sldId id="331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>
        <p:scale>
          <a:sx n="132" d="100"/>
          <a:sy n="132" d="100"/>
        </p:scale>
        <p:origin x="1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6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iotrstronkowski/Desktop/Ekonomia%20spo&#322;eczna/Dane%20na%20temat%20ES/badanie_OWES_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iotrstronkowski/Desktop/Ekonomia%20spo&#322;eczna/Dane%20na%20temat%20ES/badanie_OWES_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iotrstronkowski/Desktop/Ekonomia%20spo&#322;eczna/Dane%20na%20temat%20ES/badanie_OWES_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iotrstronkowski/Desktop/Ekonomia%20spo&#322;eczna/Dane%20na%20temat%20ES/badanie_OWES_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iotrstronkowski\Desktop\Ekonomia%20spo&#322;eczna\Dane%20na%20temat%20ES\wyniki%20potrzeb%20p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iotrstronkowski/Desktop/Ekonomia%20spo&#322;eczna/Dane%20na%20temat%20ES/badanie_OWES_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771820189143028"/>
          <c:y val="8.3782355571413725E-2"/>
          <c:w val="0.46991292755072284"/>
          <c:h val="0.916217644428586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Odsetek </c:v>
                </c:pt>
              </c:strCache>
            </c:strRef>
          </c:tx>
          <c:spPr>
            <a:solidFill>
              <a:srgbClr val="009CA8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9-6E44-BC7B-76262C1B97C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9-6E44-BC7B-76262C1B9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2"/>
                <c:pt idx="0">
                  <c:v>Sport, turystyka, rekreacja, hobby</c:v>
                </c:pt>
                <c:pt idx="1">
                  <c:v>Pomoc społeczna i humanitarna</c:v>
                </c:pt>
                <c:pt idx="2">
                  <c:v>Ratownictwo</c:v>
                </c:pt>
                <c:pt idx="3">
                  <c:v>Kultura i sztuka</c:v>
                </c:pt>
                <c:pt idx="4">
                  <c:v>Edukacja i wychowanie, badania naukowe</c:v>
                </c:pt>
                <c:pt idx="5">
                  <c:v>Ochrona zdrowia</c:v>
                </c:pt>
                <c:pt idx="6">
                  <c:v>Ochrona środowiska</c:v>
                </c:pt>
                <c:pt idx="7">
                  <c:v>Rynek pracy, aktywizacja zawodowa</c:v>
                </c:pt>
                <c:pt idx="8">
                  <c:v>Rozwój lokalny społeczny i ekonomiczny</c:v>
                </c:pt>
                <c:pt idx="9">
                  <c:v>Prawo i jego ochrona, prawa człowieka</c:v>
                </c:pt>
                <c:pt idx="10">
                  <c:v>Wsparcie trzeciego sektora</c:v>
                </c:pt>
                <c:pt idx="11">
                  <c:v>Pozostała działalność, w tym międzynarodowa i religijna</c:v>
                </c:pt>
              </c:strCache>
            </c:strRef>
          </c:cat>
          <c:val>
            <c:numRef>
              <c:f>Arkusz1!$B$2:$B$16</c:f>
              <c:numCache>
                <c:formatCode>0.0</c:formatCode>
                <c:ptCount val="12"/>
                <c:pt idx="0">
                  <c:v>2.2000000000000002</c:v>
                </c:pt>
                <c:pt idx="1">
                  <c:v>6.6</c:v>
                </c:pt>
                <c:pt idx="2">
                  <c:v>0.1</c:v>
                </c:pt>
                <c:pt idx="3">
                  <c:v>3.1</c:v>
                </c:pt>
                <c:pt idx="4">
                  <c:v>3.8</c:v>
                </c:pt>
                <c:pt idx="5">
                  <c:v>4.8</c:v>
                </c:pt>
                <c:pt idx="6">
                  <c:v>7.5</c:v>
                </c:pt>
                <c:pt idx="7">
                  <c:v>8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4.8</c:v>
                </c:pt>
                <c:pt idx="1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6-46ED-BE23-86F57421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-337935072"/>
        <c:axId val="-337933440"/>
      </c:barChart>
      <c:catAx>
        <c:axId val="-33793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37933440"/>
        <c:crosses val="autoZero"/>
        <c:auto val="1"/>
        <c:lblAlgn val="ctr"/>
        <c:lblOffset val="100"/>
        <c:noMultiLvlLbl val="0"/>
      </c:catAx>
      <c:valAx>
        <c:axId val="-337933440"/>
        <c:scaling>
          <c:orientation val="minMax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37935072"/>
        <c:crosses val="autoZero"/>
        <c:crossBetween val="between"/>
        <c:majorUnit val="9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0">
          <a:solidFill>
            <a:schemeClr val="tx1"/>
          </a:solidFill>
          <a:latin typeface="+mn-lt"/>
          <a:ea typeface="Fira Sans" panose="020B0503050000020004" pitchFamily="34" charset="0"/>
        </a:defRPr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'miejsca pracy'!$C$28</c:f>
              <c:strCache>
                <c:ptCount val="1"/>
                <c:pt idx="0">
                  <c:v>EFS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pracy'!$C$29:$C$43</c:f>
              <c:numCache>
                <c:formatCode>General</c:formatCode>
                <c:ptCount val="15"/>
                <c:pt idx="0">
                  <c:v>52</c:v>
                </c:pt>
                <c:pt idx="1">
                  <c:v>80</c:v>
                </c:pt>
                <c:pt idx="2">
                  <c:v>93</c:v>
                </c:pt>
                <c:pt idx="3">
                  <c:v>103</c:v>
                </c:pt>
                <c:pt idx="4">
                  <c:v>76</c:v>
                </c:pt>
                <c:pt idx="5">
                  <c:v>135</c:v>
                </c:pt>
                <c:pt idx="6">
                  <c:v>181</c:v>
                </c:pt>
                <c:pt idx="7">
                  <c:v>200</c:v>
                </c:pt>
                <c:pt idx="8">
                  <c:v>210</c:v>
                </c:pt>
                <c:pt idx="9">
                  <c:v>274</c:v>
                </c:pt>
                <c:pt idx="10">
                  <c:v>330</c:v>
                </c:pt>
                <c:pt idx="11">
                  <c:v>363</c:v>
                </c:pt>
                <c:pt idx="12">
                  <c:v>505</c:v>
                </c:pt>
                <c:pt idx="13">
                  <c:v>567</c:v>
                </c:pt>
                <c:pt idx="14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3-F142-9066-A46344BB4E78}"/>
            </c:ext>
          </c:extLst>
        </c:ser>
        <c:ser>
          <c:idx val="1"/>
          <c:order val="1"/>
          <c:tx>
            <c:strRef>
              <c:f>'miejsca pracy'!$D$28</c:f>
              <c:strCache>
                <c:ptCount val="1"/>
                <c:pt idx="0">
                  <c:v>FP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pracy'!$D$29:$D$43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3-F142-9066-A46344BB4E78}"/>
            </c:ext>
          </c:extLst>
        </c:ser>
        <c:ser>
          <c:idx val="2"/>
          <c:order val="2"/>
          <c:tx>
            <c:strRef>
              <c:f>'miejsca pracy'!$E$28</c:f>
              <c:strCache>
                <c:ptCount val="1"/>
                <c:pt idx="0">
                  <c:v>PFRON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pracy'!$E$29:$E$43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43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3-F142-9066-A46344BB4E78}"/>
            </c:ext>
          </c:extLst>
        </c:ser>
        <c:ser>
          <c:idx val="3"/>
          <c:order val="3"/>
          <c:tx>
            <c:strRef>
              <c:f>'miejsca pracy'!$F$28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'miejsca pracy'!$B$29:$B$43</c:f>
              <c:strCache>
                <c:ptCount val="15"/>
                <c:pt idx="0">
                  <c:v>ŚWIĘTOKRZYSKIE</c:v>
                </c:pt>
                <c:pt idx="1">
                  <c:v>POMORSKIE</c:v>
                </c:pt>
                <c:pt idx="2">
                  <c:v>LUBELSKIE</c:v>
                </c:pt>
                <c:pt idx="3">
                  <c:v>PODLASKIE</c:v>
                </c:pt>
                <c:pt idx="4">
                  <c:v>ZACHODNIOPOMORSKIE</c:v>
                </c:pt>
                <c:pt idx="5">
                  <c:v>ŁÓDZKIE</c:v>
                </c:pt>
                <c:pt idx="6">
                  <c:v>DOLNOŚLĄSKIE</c:v>
                </c:pt>
                <c:pt idx="7">
                  <c:v>MAŁOPOLSKIE</c:v>
                </c:pt>
                <c:pt idx="8">
                  <c:v>KUJAWSKO_POMORSKIE</c:v>
                </c:pt>
                <c:pt idx="9">
                  <c:v>MAZOWIECKIE</c:v>
                </c:pt>
                <c:pt idx="10">
                  <c:v>WARMIŃSKO_MAZURSKIE</c:v>
                </c:pt>
                <c:pt idx="11">
                  <c:v>LUBUSKIE</c:v>
                </c:pt>
                <c:pt idx="12">
                  <c:v>PODKARPACKIE</c:v>
                </c:pt>
                <c:pt idx="13">
                  <c:v>ŚLĄSKIE</c:v>
                </c:pt>
                <c:pt idx="14">
                  <c:v>WIELKOPOLSKIE</c:v>
                </c:pt>
              </c:strCache>
            </c:strRef>
          </c:cat>
          <c:val>
            <c:numRef>
              <c:f>'miejsca pracy'!$F$29:$F$43</c:f>
              <c:numCache>
                <c:formatCode>General</c:formatCode>
                <c:ptCount val="15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A3-F142-9066-A46344BB4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83383951"/>
        <c:axId val="238861231"/>
      </c:barChart>
      <c:catAx>
        <c:axId val="283383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8861231"/>
        <c:crosses val="autoZero"/>
        <c:auto val="1"/>
        <c:lblAlgn val="ctr"/>
        <c:lblOffset val="100"/>
        <c:noMultiLvlLbl val="0"/>
      </c:catAx>
      <c:valAx>
        <c:axId val="238861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3383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77438700991389"/>
          <c:y val="0.94951520003731027"/>
          <c:w val="0.43532424217698179"/>
          <c:h val="3.331711374182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'miejsca pracy'!$I$29</c:f>
              <c:strCache>
                <c:ptCount val="1"/>
                <c:pt idx="0">
                  <c:v>W nowych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'miejsca pracy'!$H$30:$H$44</c:f>
              <c:strCache>
                <c:ptCount val="15"/>
                <c:pt idx="0">
                  <c:v>ŚWIĘTOKRZYSKIE</c:v>
                </c:pt>
                <c:pt idx="1">
                  <c:v>ŚLĄSKIE</c:v>
                </c:pt>
                <c:pt idx="2">
                  <c:v>PODLASKIE</c:v>
                </c:pt>
                <c:pt idx="3">
                  <c:v>LUBUSKIE</c:v>
                </c:pt>
                <c:pt idx="4">
                  <c:v>KUJAWSKO_POMORSKIE</c:v>
                </c:pt>
                <c:pt idx="5">
                  <c:v>MAŁOPOLSKIE</c:v>
                </c:pt>
                <c:pt idx="6">
                  <c:v>DOLNOŚLĄSKIE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WARMIŃSKO_MAZURSKIE</c:v>
                </c:pt>
                <c:pt idx="10">
                  <c:v>PODKARPACKIE</c:v>
                </c:pt>
                <c:pt idx="11">
                  <c:v>MAZOWIECKIE</c:v>
                </c:pt>
                <c:pt idx="12">
                  <c:v>LUBELSKIE</c:v>
                </c:pt>
                <c:pt idx="13">
                  <c:v>ZACHODNIOPOMORSKIE</c:v>
                </c:pt>
                <c:pt idx="14">
                  <c:v>ŁÓDZKIE</c:v>
                </c:pt>
              </c:strCache>
            </c:strRef>
          </c:cat>
          <c:val>
            <c:numRef>
              <c:f>'miejsca pracy'!$I$30:$I$44</c:f>
              <c:numCache>
                <c:formatCode>0%</c:formatCode>
                <c:ptCount val="15"/>
                <c:pt idx="0">
                  <c:v>1</c:v>
                </c:pt>
                <c:pt idx="1">
                  <c:v>0.727112676056338</c:v>
                </c:pt>
                <c:pt idx="2">
                  <c:v>0.98058252427184467</c:v>
                </c:pt>
                <c:pt idx="3">
                  <c:v>0.89531680440771355</c:v>
                </c:pt>
                <c:pt idx="4">
                  <c:v>0.60476190476190472</c:v>
                </c:pt>
                <c:pt idx="5">
                  <c:v>0.82499999999999996</c:v>
                </c:pt>
                <c:pt idx="6">
                  <c:v>0.79558011049723754</c:v>
                </c:pt>
                <c:pt idx="7">
                  <c:v>0.60554885404101322</c:v>
                </c:pt>
                <c:pt idx="8">
                  <c:v>0.71250000000000002</c:v>
                </c:pt>
                <c:pt idx="9">
                  <c:v>0.71212121212121215</c:v>
                </c:pt>
                <c:pt idx="10">
                  <c:v>0.65354330708661412</c:v>
                </c:pt>
                <c:pt idx="11">
                  <c:v>0.5126353790613718</c:v>
                </c:pt>
                <c:pt idx="12">
                  <c:v>0.54838709677419351</c:v>
                </c:pt>
                <c:pt idx="13">
                  <c:v>0.53289473684210531</c:v>
                </c:pt>
                <c:pt idx="14">
                  <c:v>0.5449438202247191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2-8D4B-A089-5EE7F4BA4A09}"/>
            </c:ext>
          </c:extLst>
        </c:ser>
        <c:ser>
          <c:idx val="1"/>
          <c:order val="1"/>
          <c:tx>
            <c:strRef>
              <c:f>'miejsca pracy'!$J$29</c:f>
              <c:strCache>
                <c:ptCount val="1"/>
                <c:pt idx="0">
                  <c:v>w istniejących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'miejsca pracy'!$H$30:$H$44</c:f>
              <c:strCache>
                <c:ptCount val="15"/>
                <c:pt idx="0">
                  <c:v>ŚWIĘTOKRZYSKIE</c:v>
                </c:pt>
                <c:pt idx="1">
                  <c:v>ŚLĄSKIE</c:v>
                </c:pt>
                <c:pt idx="2">
                  <c:v>PODLASKIE</c:v>
                </c:pt>
                <c:pt idx="3">
                  <c:v>LUBUSKIE</c:v>
                </c:pt>
                <c:pt idx="4">
                  <c:v>KUJAWSKO_POMORSKIE</c:v>
                </c:pt>
                <c:pt idx="5">
                  <c:v>MAŁOPOLSKIE</c:v>
                </c:pt>
                <c:pt idx="6">
                  <c:v>DOLNOŚLĄSKIE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WARMIŃSKO_MAZURSKIE</c:v>
                </c:pt>
                <c:pt idx="10">
                  <c:v>PODKARPACKIE</c:v>
                </c:pt>
                <c:pt idx="11">
                  <c:v>MAZOWIECKIE</c:v>
                </c:pt>
                <c:pt idx="12">
                  <c:v>LUBELSKIE</c:v>
                </c:pt>
                <c:pt idx="13">
                  <c:v>ZACHODNIOPOMORSKIE</c:v>
                </c:pt>
                <c:pt idx="14">
                  <c:v>ŁÓDZKIE</c:v>
                </c:pt>
              </c:strCache>
            </c:strRef>
          </c:cat>
          <c:val>
            <c:numRef>
              <c:f>'miejsca pracy'!$J$30:$J$44</c:f>
              <c:numCache>
                <c:formatCode>0%</c:formatCode>
                <c:ptCount val="15"/>
                <c:pt idx="0">
                  <c:v>0</c:v>
                </c:pt>
                <c:pt idx="1">
                  <c:v>2.1126760563380281E-2</c:v>
                </c:pt>
                <c:pt idx="2">
                  <c:v>7.7669902912621352E-2</c:v>
                </c:pt>
                <c:pt idx="3">
                  <c:v>0.1046831955922865</c:v>
                </c:pt>
                <c:pt idx="4">
                  <c:v>0.14761904761904762</c:v>
                </c:pt>
                <c:pt idx="5">
                  <c:v>0.17499999999999999</c:v>
                </c:pt>
                <c:pt idx="6">
                  <c:v>0.20441988950276244</c:v>
                </c:pt>
                <c:pt idx="7">
                  <c:v>0.26658624849215923</c:v>
                </c:pt>
                <c:pt idx="8">
                  <c:v>0.28749999999999998</c:v>
                </c:pt>
                <c:pt idx="9">
                  <c:v>0.2878787878787879</c:v>
                </c:pt>
                <c:pt idx="10">
                  <c:v>0.35826771653543305</c:v>
                </c:pt>
                <c:pt idx="11">
                  <c:v>0.42238267148014441</c:v>
                </c:pt>
                <c:pt idx="12">
                  <c:v>0.45161290322580644</c:v>
                </c:pt>
                <c:pt idx="13">
                  <c:v>0.46710526315789475</c:v>
                </c:pt>
                <c:pt idx="1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2-8D4B-A089-5EE7F4BA4A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8571487"/>
        <c:axId val="276918607"/>
      </c:barChart>
      <c:catAx>
        <c:axId val="20857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276918607"/>
        <c:crosses val="autoZero"/>
        <c:auto val="1"/>
        <c:lblAlgn val="ctr"/>
        <c:lblOffset val="100"/>
        <c:noMultiLvlLbl val="0"/>
      </c:catAx>
      <c:valAx>
        <c:axId val="2769186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57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'doradztwo lub szkolenia'!$C$46</c:f>
              <c:strCache>
                <c:ptCount val="1"/>
                <c:pt idx="0">
                  <c:v>PS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szkolenia'!$B$47:$B$61</c:f>
              <c:strCache>
                <c:ptCount val="15"/>
                <c:pt idx="0">
                  <c:v>ŚWIĘTOKRZYSKIE</c:v>
                </c:pt>
                <c:pt idx="1">
                  <c:v>PODLASKIE</c:v>
                </c:pt>
                <c:pt idx="2">
                  <c:v>MAŁOPOLSKIE</c:v>
                </c:pt>
                <c:pt idx="3">
                  <c:v>ZACHODNIOPOMORSKIE</c:v>
                </c:pt>
                <c:pt idx="4">
                  <c:v>ŁÓDZKIE</c:v>
                </c:pt>
                <c:pt idx="5">
                  <c:v>ŚLĄSKIE</c:v>
                </c:pt>
                <c:pt idx="6">
                  <c:v>WARMIŃSKO_MAZURSKIE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LUBUSKIE</c:v>
                </c:pt>
                <c:pt idx="10">
                  <c:v>DOLNOŚLĄSKIE</c:v>
                </c:pt>
                <c:pt idx="11">
                  <c:v>KUJAWSKO_POMORSKIE</c:v>
                </c:pt>
                <c:pt idx="12">
                  <c:v>MAZOWIECKIE</c:v>
                </c:pt>
                <c:pt idx="13">
                  <c:v>LUBELSKIE</c:v>
                </c:pt>
                <c:pt idx="14">
                  <c:v>PODKARPACKIE</c:v>
                </c:pt>
              </c:strCache>
            </c:strRef>
          </c:cat>
          <c:val>
            <c:numRef>
              <c:f>'doradztwo lub szkolenia'!$C$47:$C$61</c:f>
              <c:numCache>
                <c:formatCode>0%</c:formatCode>
                <c:ptCount val="15"/>
                <c:pt idx="0">
                  <c:v>5.2023121387283239E-2</c:v>
                </c:pt>
                <c:pt idx="1">
                  <c:v>7.7551020408163265E-2</c:v>
                </c:pt>
                <c:pt idx="2">
                  <c:v>9.336941813261164E-2</c:v>
                </c:pt>
                <c:pt idx="3">
                  <c:v>0.12671232876712329</c:v>
                </c:pt>
                <c:pt idx="4">
                  <c:v>0.1307471264367816</c:v>
                </c:pt>
                <c:pt idx="5">
                  <c:v>0.17183908045977012</c:v>
                </c:pt>
                <c:pt idx="6">
                  <c:v>0.21085594989561587</c:v>
                </c:pt>
                <c:pt idx="7">
                  <c:v>0.24742268041237114</c:v>
                </c:pt>
                <c:pt idx="8">
                  <c:v>0.26699029126213591</c:v>
                </c:pt>
                <c:pt idx="9">
                  <c:v>0.28499999999999998</c:v>
                </c:pt>
                <c:pt idx="10">
                  <c:v>0.31627906976744186</c:v>
                </c:pt>
                <c:pt idx="11">
                  <c:v>0.35158501440922191</c:v>
                </c:pt>
                <c:pt idx="12">
                  <c:v>0.38082901554404147</c:v>
                </c:pt>
                <c:pt idx="13">
                  <c:v>0.38235294117647056</c:v>
                </c:pt>
                <c:pt idx="14">
                  <c:v>0.62677484787018256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2-2049-8A52-23E2B7F1136C}"/>
            </c:ext>
          </c:extLst>
        </c:ser>
        <c:ser>
          <c:idx val="1"/>
          <c:order val="1"/>
          <c:tx>
            <c:strRef>
              <c:f>'doradztwo lub szkolenia'!$D$46</c:f>
              <c:strCache>
                <c:ptCount val="1"/>
                <c:pt idx="0">
                  <c:v>jednostki reintegracyjne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szkolenia'!$B$47:$B$61</c:f>
              <c:strCache>
                <c:ptCount val="15"/>
                <c:pt idx="0">
                  <c:v>ŚWIĘTOKRZYSKIE</c:v>
                </c:pt>
                <c:pt idx="1">
                  <c:v>PODLASKIE</c:v>
                </c:pt>
                <c:pt idx="2">
                  <c:v>MAŁOPOLSKIE</c:v>
                </c:pt>
                <c:pt idx="3">
                  <c:v>ZACHODNIOPOMORSKIE</c:v>
                </c:pt>
                <c:pt idx="4">
                  <c:v>ŁÓDZKIE</c:v>
                </c:pt>
                <c:pt idx="5">
                  <c:v>ŚLĄSKIE</c:v>
                </c:pt>
                <c:pt idx="6">
                  <c:v>WARMIŃSKO_MAZURSKIE</c:v>
                </c:pt>
                <c:pt idx="7">
                  <c:v>WIELKOPOLSKIE</c:v>
                </c:pt>
                <c:pt idx="8">
                  <c:v>POMORSKIE</c:v>
                </c:pt>
                <c:pt idx="9">
                  <c:v>LUBUSKIE</c:v>
                </c:pt>
                <c:pt idx="10">
                  <c:v>DOLNOŚLĄSKIE</c:v>
                </c:pt>
                <c:pt idx="11">
                  <c:v>KUJAWSKO_POMORSKIE</c:v>
                </c:pt>
                <c:pt idx="12">
                  <c:v>MAZOWIECKIE</c:v>
                </c:pt>
                <c:pt idx="13">
                  <c:v>LUBELSKIE</c:v>
                </c:pt>
                <c:pt idx="14">
                  <c:v>PODKARPACKIE</c:v>
                </c:pt>
              </c:strCache>
            </c:strRef>
          </c:cat>
          <c:val>
            <c:numRef>
              <c:f>'doradztwo lub szkolenia'!$D$47:$D$61</c:f>
              <c:numCache>
                <c:formatCode>0%</c:formatCode>
                <c:ptCount val="15"/>
                <c:pt idx="0">
                  <c:v>8.670520231213872E-3</c:v>
                </c:pt>
                <c:pt idx="1">
                  <c:v>4.0816326530612242E-2</c:v>
                </c:pt>
                <c:pt idx="2">
                  <c:v>1.3531799729364006E-3</c:v>
                </c:pt>
                <c:pt idx="3">
                  <c:v>7.9908675799086754E-3</c:v>
                </c:pt>
                <c:pt idx="4">
                  <c:v>1.8678160919540231E-2</c:v>
                </c:pt>
                <c:pt idx="5">
                  <c:v>9.1954022988505746E-3</c:v>
                </c:pt>
                <c:pt idx="6">
                  <c:v>6.889352818371608E-2</c:v>
                </c:pt>
                <c:pt idx="7">
                  <c:v>6.8416119962511721E-2</c:v>
                </c:pt>
                <c:pt idx="8">
                  <c:v>9.7087378640776691E-3</c:v>
                </c:pt>
                <c:pt idx="9">
                  <c:v>0.05</c:v>
                </c:pt>
                <c:pt idx="10">
                  <c:v>9.3023255813953487E-3</c:v>
                </c:pt>
                <c:pt idx="11">
                  <c:v>5.763688760806916E-3</c:v>
                </c:pt>
                <c:pt idx="12">
                  <c:v>1.5544041450777202E-2</c:v>
                </c:pt>
                <c:pt idx="13">
                  <c:v>4.7058823529411764E-2</c:v>
                </c:pt>
                <c:pt idx="14">
                  <c:v>6.0851926977687626E-3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2-2049-8A52-23E2B7F1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323045887"/>
        <c:axId val="280656703"/>
      </c:barChart>
      <c:catAx>
        <c:axId val="32304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0656703"/>
        <c:crosses val="autoZero"/>
        <c:auto val="1"/>
        <c:lblAlgn val="ctr"/>
        <c:lblOffset val="100"/>
        <c:noMultiLvlLbl val="0"/>
      </c:catAx>
      <c:valAx>
        <c:axId val="280656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04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'doradztwo lub szkolenia'!$W$28</c:f>
              <c:strCache>
                <c:ptCount val="1"/>
                <c:pt idx="0">
                  <c:v>Odsetek PES  wsparte w zakresie korzystania ze zwrotnych instrumentów finansowych							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szkolenia'!$V$29:$V$43</c:f>
              <c:strCache>
                <c:ptCount val="15"/>
                <c:pt idx="0">
                  <c:v>DOLNOŚLĄSKIE</c:v>
                </c:pt>
                <c:pt idx="1">
                  <c:v>KUJAWSKO_POMORSKIE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PODKARPACKIE</c:v>
                </c:pt>
                <c:pt idx="8">
                  <c:v>PODLASKIE</c:v>
                </c:pt>
                <c:pt idx="9">
                  <c:v>POMORSKIE</c:v>
                </c:pt>
                <c:pt idx="10">
                  <c:v>ŚLĄSKIE</c:v>
                </c:pt>
                <c:pt idx="11">
                  <c:v>ŚWIĘTOKRZYSKIE</c:v>
                </c:pt>
                <c:pt idx="12">
                  <c:v>WARMIŃSKO_MAZURSKIE</c:v>
                </c:pt>
                <c:pt idx="13">
                  <c:v>WIELKOPOLSKIE</c:v>
                </c:pt>
                <c:pt idx="14">
                  <c:v>ZACHODNIOPOMORSKIE</c:v>
                </c:pt>
              </c:strCache>
            </c:strRef>
          </c:cat>
          <c:val>
            <c:numRef>
              <c:f>'doradztwo lub szkolenia'!$W$29:$W$43</c:f>
              <c:numCache>
                <c:formatCode>0%</c:formatCode>
                <c:ptCount val="15"/>
                <c:pt idx="0">
                  <c:v>6.9767441860465115E-2</c:v>
                </c:pt>
                <c:pt idx="1">
                  <c:v>0.26512968299711814</c:v>
                </c:pt>
                <c:pt idx="2">
                  <c:v>0.17058823529411765</c:v>
                </c:pt>
                <c:pt idx="3">
                  <c:v>0.22</c:v>
                </c:pt>
                <c:pt idx="4">
                  <c:v>8.6206896551724137E-3</c:v>
                </c:pt>
                <c:pt idx="5">
                  <c:v>4.0595399188092018E-2</c:v>
                </c:pt>
                <c:pt idx="6">
                  <c:v>4.6632124352331605E-2</c:v>
                </c:pt>
                <c:pt idx="7">
                  <c:v>6.0851926977687626E-3</c:v>
                </c:pt>
                <c:pt idx="8">
                  <c:v>0.10612244897959183</c:v>
                </c:pt>
                <c:pt idx="9">
                  <c:v>8.2524271844660199E-2</c:v>
                </c:pt>
                <c:pt idx="10">
                  <c:v>1.7816091954022988E-2</c:v>
                </c:pt>
                <c:pt idx="11">
                  <c:v>0.32658959537572252</c:v>
                </c:pt>
                <c:pt idx="12">
                  <c:v>0.13778705636743216</c:v>
                </c:pt>
                <c:pt idx="13">
                  <c:v>5.0609184629803183E-2</c:v>
                </c:pt>
                <c:pt idx="14">
                  <c:v>7.3059360730593603E-2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4-4C4F-A16D-8816A87CF908}"/>
            </c:ext>
          </c:extLst>
        </c:ser>
        <c:ser>
          <c:idx val="1"/>
          <c:order val="1"/>
          <c:tx>
            <c:strRef>
              <c:f>'doradztwo lub szkolenia'!$X$28</c:f>
              <c:strCache>
                <c:ptCount val="1"/>
                <c:pt idx="0">
                  <c:v>Odsetek PES wspartych w procesie ubiegania się o zamówienia publiczne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'doradztwo lub szkolenia'!$V$29:$V$43</c:f>
              <c:strCache>
                <c:ptCount val="15"/>
                <c:pt idx="0">
                  <c:v>DOLNOŚLĄSKIE</c:v>
                </c:pt>
                <c:pt idx="1">
                  <c:v>KUJAWSKO_POMORSKIE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PODKARPACKIE</c:v>
                </c:pt>
                <c:pt idx="8">
                  <c:v>PODLASKIE</c:v>
                </c:pt>
                <c:pt idx="9">
                  <c:v>POMORSKIE</c:v>
                </c:pt>
                <c:pt idx="10">
                  <c:v>ŚLĄSKIE</c:v>
                </c:pt>
                <c:pt idx="11">
                  <c:v>ŚWIĘTOKRZYSKIE</c:v>
                </c:pt>
                <c:pt idx="12">
                  <c:v>WARMIŃSKO_MAZURSKIE</c:v>
                </c:pt>
                <c:pt idx="13">
                  <c:v>WIELKOPOLSKIE</c:v>
                </c:pt>
                <c:pt idx="14">
                  <c:v>ZACHODNIOPOMORSKIE</c:v>
                </c:pt>
              </c:strCache>
            </c:strRef>
          </c:cat>
          <c:val>
            <c:numRef>
              <c:f>'doradztwo lub szkolenia'!$X$29:$X$43</c:f>
              <c:numCache>
                <c:formatCode>0%</c:formatCode>
                <c:ptCount val="15"/>
                <c:pt idx="0">
                  <c:v>5.1162790697674418E-2</c:v>
                </c:pt>
                <c:pt idx="1">
                  <c:v>8.9337175792507204E-2</c:v>
                </c:pt>
                <c:pt idx="2">
                  <c:v>2.9411764705882353E-2</c:v>
                </c:pt>
                <c:pt idx="3">
                  <c:v>0.05</c:v>
                </c:pt>
                <c:pt idx="4">
                  <c:v>1.4367816091954023E-3</c:v>
                </c:pt>
                <c:pt idx="5">
                  <c:v>0</c:v>
                </c:pt>
                <c:pt idx="6">
                  <c:v>2.5906735751295335E-2</c:v>
                </c:pt>
                <c:pt idx="7">
                  <c:v>0.10344827586206896</c:v>
                </c:pt>
                <c:pt idx="8">
                  <c:v>0.10204081632653061</c:v>
                </c:pt>
                <c:pt idx="9">
                  <c:v>7.7669902912621352E-2</c:v>
                </c:pt>
                <c:pt idx="10">
                  <c:v>1.5517241379310345E-2</c:v>
                </c:pt>
                <c:pt idx="11">
                  <c:v>0.32369942196531792</c:v>
                </c:pt>
                <c:pt idx="12">
                  <c:v>2.0876826722338204E-2</c:v>
                </c:pt>
                <c:pt idx="13">
                  <c:v>8.9034676663542645E-2</c:v>
                </c:pt>
                <c:pt idx="14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4-4C4F-A16D-8816A87CF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314909247"/>
        <c:axId val="337683615"/>
      </c:barChart>
      <c:catAx>
        <c:axId val="3149092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7683615"/>
        <c:crosses val="autoZero"/>
        <c:auto val="1"/>
        <c:lblAlgn val="ctr"/>
        <c:lblOffset val="100"/>
        <c:noMultiLvlLbl val="0"/>
      </c:catAx>
      <c:valAx>
        <c:axId val="337683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4909247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254169841673033E-3"/>
          <c:y val="0.91685847312564206"/>
          <c:w val="0.98559647785962234"/>
          <c:h val="7.2311263266004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'8-11'!$M$2:$M$6</c:f>
              <c:strCache>
                <c:ptCount val="5"/>
                <c:pt idx="0">
                  <c:v>pracownicy OWES prowadzą doradztwo lub szkolenie </c:v>
                </c:pt>
                <c:pt idx="1">
                  <c:v>OWES daje nam bon, którym możemy zapłacić za dowolną usługę na rynku, ale pomaga nam znaleźć odpowiednią usługę i upewnia się, że jakość jest odpowiednia</c:v>
                </c:pt>
                <c:pt idx="2">
                  <c:v>OWES organizuje dla nas doradztwo lub szkolenie (znajduje specjalistę na rynku)</c:v>
                </c:pt>
                <c:pt idx="3">
                  <c:v>OWES daje nam bon, którym możemy zapłacić za dowolną usługę na rynku</c:v>
                </c:pt>
                <c:pt idx="4">
                  <c:v>płacimy za usługę zgodną z naszymi potrzebami, a potem otrzymujemy z OWES zwrot kosztów</c:v>
                </c:pt>
              </c:strCache>
            </c:strRef>
          </c:cat>
          <c:val>
            <c:numRef>
              <c:f>'8-11'!$O$2:$O$6</c:f>
              <c:numCache>
                <c:formatCode>0%</c:formatCode>
                <c:ptCount val="5"/>
                <c:pt idx="0">
                  <c:v>6.535947712418301E-2</c:v>
                </c:pt>
                <c:pt idx="1">
                  <c:v>0.15686274509803921</c:v>
                </c:pt>
                <c:pt idx="2">
                  <c:v>0.23529411764705882</c:v>
                </c:pt>
                <c:pt idx="3">
                  <c:v>0.25490196078431371</c:v>
                </c:pt>
                <c:pt idx="4">
                  <c:v>0.25490196078431371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6-A140-A972-8AFE51C81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512452480"/>
        <c:axId val="-512448128"/>
      </c:barChart>
      <c:catAx>
        <c:axId val="-51245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12448128"/>
        <c:crosses val="autoZero"/>
        <c:auto val="1"/>
        <c:lblAlgn val="ctr"/>
        <c:lblOffset val="100"/>
        <c:noMultiLvlLbl val="0"/>
      </c:catAx>
      <c:valAx>
        <c:axId val="-51244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124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4781835834666E-2"/>
          <c:y val="7.6921126929459335E-2"/>
          <c:w val="0.73061688797863045"/>
          <c:h val="0.825322759552289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działalność gospodarcza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D1-7E48-8340-F58AF27C0552}"/>
                </c:ext>
              </c:extLst>
            </c:dLbl>
            <c:dLbl>
              <c:idx val="1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D1-7E48-8340-F58AF27C05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6"/>
                <c:pt idx="0">
                  <c:v>10.7</c:v>
                </c:pt>
                <c:pt idx="1">
                  <c:v>20</c:v>
                </c:pt>
                <c:pt idx="2">
                  <c:v>11.4</c:v>
                </c:pt>
                <c:pt idx="3">
                  <c:v>10.4</c:v>
                </c:pt>
                <c:pt idx="4">
                  <c:v>15.9</c:v>
                </c:pt>
                <c:pt idx="5">
                  <c:v>20.399999999999999</c:v>
                </c:pt>
                <c:pt idx="6">
                  <c:v>17.899999999999999</c:v>
                </c:pt>
                <c:pt idx="7">
                  <c:v>15.6</c:v>
                </c:pt>
                <c:pt idx="8">
                  <c:v>8.8000000000000007</c:v>
                </c:pt>
                <c:pt idx="9">
                  <c:v>11.6</c:v>
                </c:pt>
                <c:pt idx="10">
                  <c:v>13.2</c:v>
                </c:pt>
                <c:pt idx="11">
                  <c:v>12.4</c:v>
                </c:pt>
                <c:pt idx="12">
                  <c:v>21.6</c:v>
                </c:pt>
                <c:pt idx="13">
                  <c:v>8.5</c:v>
                </c:pt>
                <c:pt idx="14">
                  <c:v>13.7</c:v>
                </c:pt>
                <c:pt idx="15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D1-7E48-8340-F58AF27C055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zamówienia publiczne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D1-7E48-8340-F58AF27C0552}"/>
                </c:ext>
              </c:extLst>
            </c:dLbl>
            <c:dLbl>
              <c:idx val="14"/>
              <c:layout>
                <c:manualLayout>
                  <c:x val="-1.7548774773817402E-2"/>
                  <c:y val="1.026476086668807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1-7E48-8340-F58AF27C05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0.0</c:formatCode>
                <c:ptCount val="16"/>
                <c:pt idx="0">
                  <c:v>0.2</c:v>
                </c:pt>
                <c:pt idx="1">
                  <c:v>0.7</c:v>
                </c:pt>
                <c:pt idx="2">
                  <c:v>0.4</c:v>
                </c:pt>
                <c:pt idx="3">
                  <c:v>1</c:v>
                </c:pt>
                <c:pt idx="4">
                  <c:v>0.7</c:v>
                </c:pt>
                <c:pt idx="5">
                  <c:v>0.7</c:v>
                </c:pt>
                <c:pt idx="6">
                  <c:v>0.2</c:v>
                </c:pt>
                <c:pt idx="7">
                  <c:v>1.1000000000000001</c:v>
                </c:pt>
                <c:pt idx="8">
                  <c:v>0.4</c:v>
                </c:pt>
                <c:pt idx="9">
                  <c:v>0.2</c:v>
                </c:pt>
                <c:pt idx="10">
                  <c:v>2.5</c:v>
                </c:pt>
                <c:pt idx="11">
                  <c:v>0.8</c:v>
                </c:pt>
                <c:pt idx="12">
                  <c:v>0.1</c:v>
                </c:pt>
                <c:pt idx="13">
                  <c:v>0.1</c:v>
                </c:pt>
                <c:pt idx="14">
                  <c:v>0</c:v>
                </c:pt>
                <c:pt idx="1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D1-7E48-8340-F58AF27C055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-283439488"/>
        <c:axId val="-283438400"/>
      </c:barChart>
      <c:catAx>
        <c:axId val="-283439488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83438400"/>
        <c:crosses val="autoZero"/>
        <c:auto val="1"/>
        <c:lblAlgn val="ctr"/>
        <c:lblOffset val="100"/>
        <c:noMultiLvlLbl val="0"/>
      </c:catAx>
      <c:valAx>
        <c:axId val="-283438400"/>
        <c:scaling>
          <c:orientation val="maxMin"/>
        </c:scaling>
        <c:delete val="0"/>
        <c:axPos val="t"/>
        <c:numFmt formatCode="0.0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8343948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90930476323895E-2"/>
          <c:y val="0.91339192892490451"/>
          <c:w val="0.5396682977253735"/>
          <c:h val="6.6344794355093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80-2942-A7A6-3B1260AEF902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80-2942-A7A6-3B1260AEF90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53.6</c:v>
                </c:pt>
                <c:pt idx="1">
                  <c:v>50</c:v>
                </c:pt>
                <c:pt idx="2">
                  <c:v>62.7</c:v>
                </c:pt>
                <c:pt idx="3">
                  <c:v>60.5</c:v>
                </c:pt>
                <c:pt idx="4">
                  <c:v>45.8</c:v>
                </c:pt>
                <c:pt idx="5">
                  <c:v>62.3</c:v>
                </c:pt>
                <c:pt idx="6">
                  <c:v>52.6</c:v>
                </c:pt>
                <c:pt idx="7">
                  <c:v>54.2</c:v>
                </c:pt>
                <c:pt idx="8">
                  <c:v>50.3</c:v>
                </c:pt>
                <c:pt idx="9">
                  <c:v>44.1</c:v>
                </c:pt>
                <c:pt idx="10">
                  <c:v>54</c:v>
                </c:pt>
                <c:pt idx="11">
                  <c:v>56.7</c:v>
                </c:pt>
                <c:pt idx="12">
                  <c:v>50</c:v>
                </c:pt>
                <c:pt idx="13">
                  <c:v>60</c:v>
                </c:pt>
                <c:pt idx="14">
                  <c:v>43.7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0-2942-A7A6-3B1260AE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337936704"/>
        <c:axId val="-337934528"/>
      </c:barChart>
      <c:catAx>
        <c:axId val="-337936704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4528"/>
        <c:crosses val="autoZero"/>
        <c:auto val="1"/>
        <c:lblAlgn val="ctr"/>
        <c:lblOffset val="100"/>
        <c:noMultiLvlLbl val="0"/>
      </c:catAx>
      <c:valAx>
        <c:axId val="-337934528"/>
        <c:scaling>
          <c:orientation val="maxMin"/>
        </c:scaling>
        <c:delete val="0"/>
        <c:axPos val="t"/>
        <c:numFmt formatCode="0.0\ 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6704"/>
        <c:crosses val="autoZero"/>
        <c:crossBetween val="between"/>
        <c:majorUnit val="7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9058398950131E-2"/>
          <c:y val="7.980987973877729E-2"/>
          <c:w val="0.68536204068241469"/>
          <c:h val="0.897948711662028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87-EC4E-AAF2-10E0261135DE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87-EC4E-AAF2-10E0261135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_-* #\ ##0.0\ _z_ł_-;\-* #\ ##0.0\ _z_ł_-;_-* "-"?\ _z_ł_-;_-@_-</c:formatCode>
                <c:ptCount val="16"/>
                <c:pt idx="0">
                  <c:v>1</c:v>
                </c:pt>
                <c:pt idx="1">
                  <c:v>1.3</c:v>
                </c:pt>
                <c:pt idx="2">
                  <c:v>5.7</c:v>
                </c:pt>
                <c:pt idx="3">
                  <c:v>4.3</c:v>
                </c:pt>
                <c:pt idx="4">
                  <c:v>2.6</c:v>
                </c:pt>
                <c:pt idx="5">
                  <c:v>2.6</c:v>
                </c:pt>
                <c:pt idx="6">
                  <c:v>3.5</c:v>
                </c:pt>
                <c:pt idx="7">
                  <c:v>3.7</c:v>
                </c:pt>
                <c:pt idx="8">
                  <c:v>1.1000000000000001</c:v>
                </c:pt>
                <c:pt idx="9">
                  <c:v>1.6</c:v>
                </c:pt>
                <c:pt idx="10">
                  <c:v>3.7</c:v>
                </c:pt>
                <c:pt idx="11">
                  <c:v>4.5</c:v>
                </c:pt>
                <c:pt idx="12">
                  <c:v>4.3</c:v>
                </c:pt>
                <c:pt idx="13">
                  <c:v>6.6</c:v>
                </c:pt>
                <c:pt idx="14">
                  <c:v>2.8</c:v>
                </c:pt>
                <c:pt idx="1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87-EC4E-AAF2-10E026113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-337940512"/>
        <c:axId val="-337936160"/>
      </c:barChart>
      <c:catAx>
        <c:axId val="-33794051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6160"/>
        <c:crosses val="autoZero"/>
        <c:auto val="1"/>
        <c:lblAlgn val="ctr"/>
        <c:lblOffset val="100"/>
        <c:noMultiLvlLbl val="0"/>
      </c:catAx>
      <c:valAx>
        <c:axId val="-337936160"/>
        <c:scaling>
          <c:orientation val="maxMin"/>
        </c:scaling>
        <c:delete val="0"/>
        <c:axPos val="t"/>
        <c:numFmt formatCode="0.0\ 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40512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40988626421698E-2"/>
          <c:y val="6.5486905358864034E-2"/>
          <c:w val="0.75842021483425681"/>
          <c:h val="0.92716368601686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przynajmniej jeden PES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73-3B49-BC68-A242DA3A943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73-3B49-BC68-A242DA3A9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_-* #\ ##0.0\ _z_ł_-;\-* #\ ##0.0\ _z_ł_-;_-* "-"?\ _z_ł_-;_-@_-</c:formatCode>
                <c:ptCount val="16"/>
                <c:pt idx="0">
                  <c:v>13</c:v>
                </c:pt>
                <c:pt idx="1">
                  <c:v>21.9</c:v>
                </c:pt>
                <c:pt idx="2">
                  <c:v>17.100000000000001</c:v>
                </c:pt>
                <c:pt idx="3">
                  <c:v>23.4</c:v>
                </c:pt>
                <c:pt idx="4">
                  <c:v>11.9</c:v>
                </c:pt>
                <c:pt idx="5">
                  <c:v>24.2</c:v>
                </c:pt>
                <c:pt idx="6">
                  <c:v>11.7</c:v>
                </c:pt>
                <c:pt idx="7">
                  <c:v>13.4</c:v>
                </c:pt>
                <c:pt idx="8">
                  <c:v>15.7</c:v>
                </c:pt>
                <c:pt idx="9">
                  <c:v>4.7</c:v>
                </c:pt>
                <c:pt idx="10">
                  <c:v>19.899999999999999</c:v>
                </c:pt>
                <c:pt idx="11">
                  <c:v>30.7</c:v>
                </c:pt>
                <c:pt idx="12">
                  <c:v>19.8</c:v>
                </c:pt>
                <c:pt idx="13">
                  <c:v>35.299999999999997</c:v>
                </c:pt>
                <c:pt idx="14">
                  <c:v>26.2</c:v>
                </c:pt>
                <c:pt idx="1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3-3B49-BC68-A242DA3A943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spółdzielnię socjalną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73-3B49-BC68-A242DA3A9434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F73-3B49-BC68-A242DA3A9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 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_-* #\ ##0.0\ _z_ł_-;\-* #\ ##0.0\ _z_ł_-;_-* "-"?\ _z_ł_-;_-@_-</c:formatCode>
                <c:ptCount val="16"/>
                <c:pt idx="0">
                  <c:v>2.6</c:v>
                </c:pt>
                <c:pt idx="1">
                  <c:v>9.6999999999999993</c:v>
                </c:pt>
                <c:pt idx="2">
                  <c:v>3.9</c:v>
                </c:pt>
                <c:pt idx="3">
                  <c:v>6.4</c:v>
                </c:pt>
                <c:pt idx="4">
                  <c:v>4.0999999999999996</c:v>
                </c:pt>
                <c:pt idx="5">
                  <c:v>7.4</c:v>
                </c:pt>
                <c:pt idx="6">
                  <c:v>5.3</c:v>
                </c:pt>
                <c:pt idx="7">
                  <c:v>2.4</c:v>
                </c:pt>
                <c:pt idx="8">
                  <c:v>4.5</c:v>
                </c:pt>
                <c:pt idx="9">
                  <c:v>0.8</c:v>
                </c:pt>
                <c:pt idx="10">
                  <c:v>8.8000000000000007</c:v>
                </c:pt>
                <c:pt idx="11">
                  <c:v>11.2</c:v>
                </c:pt>
                <c:pt idx="12">
                  <c:v>10.3</c:v>
                </c:pt>
                <c:pt idx="13">
                  <c:v>7.4</c:v>
                </c:pt>
                <c:pt idx="14">
                  <c:v>17.3</c:v>
                </c:pt>
                <c:pt idx="1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73-3B49-BC68-A242DA3A94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337939968"/>
        <c:axId val="-337938880"/>
      </c:barChart>
      <c:catAx>
        <c:axId val="-337939968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8880"/>
        <c:crosses val="autoZero"/>
        <c:auto val="1"/>
        <c:lblAlgn val="ctr"/>
        <c:lblOffset val="100"/>
        <c:noMultiLvlLbl val="0"/>
      </c:catAx>
      <c:valAx>
        <c:axId val="-337938880"/>
        <c:scaling>
          <c:orientation val="maxMin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9968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781860600758237E-3"/>
          <c:y val="0.42583089886730829"/>
          <c:w val="0.32060646933022263"/>
          <c:h val="0.12406081269145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33333333333335E-2"/>
          <c:y val="6.6521975544210146E-2"/>
          <c:w val="0.76997108000388836"/>
          <c:h val="0.9222538938122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3-B34E-B8B5-ADF6951963FB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3-B34E-B8B5-ADF6951963F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45.6</c:v>
                </c:pt>
                <c:pt idx="1">
                  <c:v>36.1</c:v>
                </c:pt>
                <c:pt idx="2">
                  <c:v>26.8</c:v>
                </c:pt>
                <c:pt idx="3">
                  <c:v>39.4</c:v>
                </c:pt>
                <c:pt idx="4">
                  <c:v>29.9</c:v>
                </c:pt>
                <c:pt idx="5">
                  <c:v>43.2</c:v>
                </c:pt>
                <c:pt idx="6">
                  <c:v>33.6</c:v>
                </c:pt>
                <c:pt idx="7">
                  <c:v>32.9</c:v>
                </c:pt>
                <c:pt idx="8">
                  <c:v>28.1</c:v>
                </c:pt>
                <c:pt idx="9">
                  <c:v>24</c:v>
                </c:pt>
                <c:pt idx="10">
                  <c:v>33.799999999999997</c:v>
                </c:pt>
                <c:pt idx="11">
                  <c:v>40.200000000000003</c:v>
                </c:pt>
                <c:pt idx="12">
                  <c:v>27.6</c:v>
                </c:pt>
                <c:pt idx="13">
                  <c:v>47.1</c:v>
                </c:pt>
                <c:pt idx="14">
                  <c:v>38.700000000000003</c:v>
                </c:pt>
                <c:pt idx="15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3-B34E-B8B5-ADF6951963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-337938336"/>
        <c:axId val="-337937792"/>
      </c:barChart>
      <c:catAx>
        <c:axId val="-337938336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7792"/>
        <c:crosses val="autoZero"/>
        <c:auto val="1"/>
        <c:lblAlgn val="ctr"/>
        <c:lblOffset val="100"/>
        <c:noMultiLvlLbl val="0"/>
      </c:catAx>
      <c:valAx>
        <c:axId val="-337937792"/>
        <c:scaling>
          <c:orientation val="maxMin"/>
        </c:scaling>
        <c:delete val="0"/>
        <c:axPos val="t"/>
        <c:numFmt formatCode="#,##0.0\ 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3379383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18951103334308E-2"/>
          <c:y val="8.0888087779480339E-2"/>
          <c:w val="0.76434225235734421"/>
          <c:h val="0.91911191222051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6-7340-9487-FA51C21E728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6-7340-9487-FA51C21E728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17.100000000000001</c:v>
                </c:pt>
                <c:pt idx="1">
                  <c:v>39.4</c:v>
                </c:pt>
                <c:pt idx="2">
                  <c:v>18.399999999999999</c:v>
                </c:pt>
                <c:pt idx="3">
                  <c:v>37.200000000000003</c:v>
                </c:pt>
                <c:pt idx="4">
                  <c:v>16</c:v>
                </c:pt>
                <c:pt idx="5">
                  <c:v>25.8</c:v>
                </c:pt>
                <c:pt idx="6">
                  <c:v>14</c:v>
                </c:pt>
                <c:pt idx="7">
                  <c:v>13.4</c:v>
                </c:pt>
                <c:pt idx="8">
                  <c:v>28.7</c:v>
                </c:pt>
                <c:pt idx="9">
                  <c:v>27.1</c:v>
                </c:pt>
                <c:pt idx="10">
                  <c:v>42.6</c:v>
                </c:pt>
                <c:pt idx="11">
                  <c:v>36.299999999999997</c:v>
                </c:pt>
                <c:pt idx="12">
                  <c:v>37.9</c:v>
                </c:pt>
                <c:pt idx="13">
                  <c:v>60.3</c:v>
                </c:pt>
                <c:pt idx="14">
                  <c:v>31.9</c:v>
                </c:pt>
                <c:pt idx="15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6-7340-9487-FA51C21E72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7"/>
        <c:axId val="-512460640"/>
        <c:axId val="-512453568"/>
      </c:barChart>
      <c:catAx>
        <c:axId val="-512460640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12453568"/>
        <c:crosses val="autoZero"/>
        <c:auto val="1"/>
        <c:lblAlgn val="ctr"/>
        <c:lblOffset val="100"/>
        <c:noMultiLvlLbl val="0"/>
      </c:catAx>
      <c:valAx>
        <c:axId val="-512453568"/>
        <c:scaling>
          <c:orientation val="maxMin"/>
        </c:scaling>
        <c:delete val="0"/>
        <c:axPos val="t"/>
        <c:numFmt formatCode="0.0&quot;%&quot;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12460640"/>
        <c:crosses val="autoZero"/>
        <c:crossBetween val="between"/>
        <c:majorUnit val="7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23209506935876"/>
          <c:y val="7.789220001196448E-2"/>
          <c:w val="0.76605742636783047"/>
          <c:h val="0.828594258757574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FD-ED4F-8491-538283580231}"/>
                </c:ext>
              </c:extLst>
            </c:dLbl>
            <c:dLbl>
              <c:idx val="6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FD-ED4F-8491-538283580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6"/>
                <c:pt idx="0">
                  <c:v>51.5</c:v>
                </c:pt>
                <c:pt idx="1">
                  <c:v>39.300000000000004</c:v>
                </c:pt>
                <c:pt idx="2">
                  <c:v>28.599999999999998</c:v>
                </c:pt>
                <c:pt idx="3">
                  <c:v>48.6</c:v>
                </c:pt>
                <c:pt idx="4">
                  <c:v>41.9</c:v>
                </c:pt>
                <c:pt idx="5">
                  <c:v>42.9</c:v>
                </c:pt>
                <c:pt idx="6">
                  <c:v>62.5</c:v>
                </c:pt>
                <c:pt idx="7">
                  <c:v>54.500000000000007</c:v>
                </c:pt>
                <c:pt idx="8">
                  <c:v>45.1</c:v>
                </c:pt>
                <c:pt idx="9">
                  <c:v>42.9</c:v>
                </c:pt>
                <c:pt idx="10">
                  <c:v>36.199999999999996</c:v>
                </c:pt>
                <c:pt idx="11">
                  <c:v>46.2</c:v>
                </c:pt>
                <c:pt idx="12">
                  <c:v>52.300000000000004</c:v>
                </c:pt>
                <c:pt idx="13">
                  <c:v>46.300000000000004</c:v>
                </c:pt>
                <c:pt idx="14">
                  <c:v>43</c:v>
                </c:pt>
                <c:pt idx="15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D-ED4F-8491-53828358023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0.0</c:formatCode>
                <c:ptCount val="16"/>
                <c:pt idx="0">
                  <c:v>48.5</c:v>
                </c:pt>
                <c:pt idx="1">
                  <c:v>59</c:v>
                </c:pt>
                <c:pt idx="2">
                  <c:v>69</c:v>
                </c:pt>
                <c:pt idx="3">
                  <c:v>51.4</c:v>
                </c:pt>
                <c:pt idx="4">
                  <c:v>58.099999999999994</c:v>
                </c:pt>
                <c:pt idx="5">
                  <c:v>57.099999999999994</c:v>
                </c:pt>
                <c:pt idx="6">
                  <c:v>37.5</c:v>
                </c:pt>
                <c:pt idx="7">
                  <c:v>45.5</c:v>
                </c:pt>
                <c:pt idx="8">
                  <c:v>52.900000000000006</c:v>
                </c:pt>
                <c:pt idx="9">
                  <c:v>57.099999999999994</c:v>
                </c:pt>
                <c:pt idx="10">
                  <c:v>62.1</c:v>
                </c:pt>
                <c:pt idx="11">
                  <c:v>52.300000000000004</c:v>
                </c:pt>
                <c:pt idx="12">
                  <c:v>45.5</c:v>
                </c:pt>
                <c:pt idx="13">
                  <c:v>52.400000000000006</c:v>
                </c:pt>
                <c:pt idx="14">
                  <c:v>55.7</c:v>
                </c:pt>
                <c:pt idx="15">
                  <c:v>54.300000000000004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FD-ED4F-8491-53828358023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Arkusz1!$D$2:$D$17</c:f>
              <c:numCache>
                <c:formatCode>0.0</c:formatCode>
                <c:ptCount val="16"/>
                <c:pt idx="0">
                  <c:v>0</c:v>
                </c:pt>
                <c:pt idx="1">
                  <c:v>1.6</c:v>
                </c:pt>
                <c:pt idx="2">
                  <c:v>2.4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1.7000000000000002</c:v>
                </c:pt>
                <c:pt idx="11">
                  <c:v>1.5</c:v>
                </c:pt>
                <c:pt idx="12">
                  <c:v>2.2999999999999998</c:v>
                </c:pt>
                <c:pt idx="13">
                  <c:v>1.2</c:v>
                </c:pt>
                <c:pt idx="14">
                  <c:v>1.3</c:v>
                </c:pt>
                <c:pt idx="15">
                  <c:v>2.1999999999999997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FD-ED4F-8491-5382835802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512460096"/>
        <c:axId val="-512459552"/>
      </c:barChart>
      <c:catAx>
        <c:axId val="-512460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12459552"/>
        <c:crosses val="autoZero"/>
        <c:auto val="1"/>
        <c:lblAlgn val="ctr"/>
        <c:lblOffset val="100"/>
        <c:noMultiLvlLbl val="0"/>
      </c:catAx>
      <c:valAx>
        <c:axId val="-51245955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5124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'tworzenie PES'!$M$29:$M$43</c:f>
              <c:strCache>
                <c:ptCount val="15"/>
                <c:pt idx="0">
                  <c:v>LUBELSKIE</c:v>
                </c:pt>
                <c:pt idx="1">
                  <c:v>PODLASKIE</c:v>
                </c:pt>
                <c:pt idx="2">
                  <c:v>POMORSKIE</c:v>
                </c:pt>
                <c:pt idx="3">
                  <c:v>DOLNOŚLĄSKIE</c:v>
                </c:pt>
                <c:pt idx="4">
                  <c:v>ŚWIĘTOKRZYSKIE</c:v>
                </c:pt>
                <c:pt idx="5">
                  <c:v>LUBUSKIE</c:v>
                </c:pt>
                <c:pt idx="6">
                  <c:v>PODKARPACKIE</c:v>
                </c:pt>
                <c:pt idx="7">
                  <c:v>MAZOWIECKIE</c:v>
                </c:pt>
                <c:pt idx="8">
                  <c:v>KUJAWSKO_POMORSKIE</c:v>
                </c:pt>
                <c:pt idx="9">
                  <c:v>MAŁOPOLSKIE</c:v>
                </c:pt>
                <c:pt idx="10">
                  <c:v>ŚLĄSKIE</c:v>
                </c:pt>
                <c:pt idx="11">
                  <c:v>ŁÓDZKIE</c:v>
                </c:pt>
                <c:pt idx="12">
                  <c:v>ZACHODNIOPOMORSKIE</c:v>
                </c:pt>
                <c:pt idx="13">
                  <c:v>WARMIŃSKO_MAZURSKIE</c:v>
                </c:pt>
                <c:pt idx="14">
                  <c:v>WIELKOPOLSKIE</c:v>
                </c:pt>
              </c:strCache>
            </c:strRef>
          </c:cat>
          <c:val>
            <c:numRef>
              <c:f>'tworzenie PES'!$N$29:$N$43</c:f>
              <c:numCache>
                <c:formatCode>General</c:formatCode>
                <c:ptCount val="1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15</c:v>
                </c:pt>
                <c:pt idx="4">
                  <c:v>22</c:v>
                </c:pt>
                <c:pt idx="5">
                  <c:v>23</c:v>
                </c:pt>
                <c:pt idx="6">
                  <c:v>23</c:v>
                </c:pt>
                <c:pt idx="7">
                  <c:v>24</c:v>
                </c:pt>
                <c:pt idx="8">
                  <c:v>32</c:v>
                </c:pt>
                <c:pt idx="9">
                  <c:v>60</c:v>
                </c:pt>
                <c:pt idx="10">
                  <c:v>64</c:v>
                </c:pt>
                <c:pt idx="11">
                  <c:v>80</c:v>
                </c:pt>
                <c:pt idx="12">
                  <c:v>97</c:v>
                </c:pt>
                <c:pt idx="13">
                  <c:v>101</c:v>
                </c:pt>
                <c:pt idx="14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F-844E-84FC-E3396597F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81900463"/>
        <c:axId val="281914767"/>
      </c:barChart>
      <c:catAx>
        <c:axId val="281900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1914767"/>
        <c:crosses val="autoZero"/>
        <c:auto val="1"/>
        <c:lblAlgn val="ctr"/>
        <c:lblOffset val="100"/>
        <c:noMultiLvlLbl val="0"/>
      </c:catAx>
      <c:valAx>
        <c:axId val="281914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1900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7F17E-0B35-1940-9F20-26D8E8607EDB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CB18258-FAEB-AE44-9FA3-ED71BE318407}">
      <dgm:prSet phldrT="[Tekst]"/>
      <dgm:spPr/>
      <dgm:t>
        <a:bodyPr/>
        <a:lstStyle/>
        <a:p>
          <a:r>
            <a:rPr lang="pl-PL" dirty="0"/>
            <a:t>Dane o ES</a:t>
          </a:r>
        </a:p>
      </dgm:t>
    </dgm:pt>
    <dgm:pt modelId="{FD55E934-4194-F840-9030-F2294C572AF3}" type="parTrans" cxnId="{F01D5FFC-6779-EF4A-AACC-EEB960A0A529}">
      <dgm:prSet/>
      <dgm:spPr/>
      <dgm:t>
        <a:bodyPr/>
        <a:lstStyle/>
        <a:p>
          <a:endParaRPr lang="pl-PL"/>
        </a:p>
      </dgm:t>
    </dgm:pt>
    <dgm:pt modelId="{629222F4-7C08-D94D-A2B8-F37AE11EFABA}" type="sibTrans" cxnId="{F01D5FFC-6779-EF4A-AACC-EEB960A0A529}">
      <dgm:prSet/>
      <dgm:spPr/>
      <dgm:t>
        <a:bodyPr/>
        <a:lstStyle/>
        <a:p>
          <a:endParaRPr lang="pl-PL"/>
        </a:p>
      </dgm:t>
    </dgm:pt>
    <dgm:pt modelId="{3CCD530E-30CC-CB44-9D09-FB9E8D8CBE1C}">
      <dgm:prSet phldrT="[Tekst]" custT="1"/>
      <dgm:spPr/>
      <dgm:t>
        <a:bodyPr/>
        <a:lstStyle/>
        <a:p>
          <a:pPr>
            <a:buNone/>
          </a:pPr>
          <a:r>
            <a:rPr lang="pl-PL" sz="3200" dirty="0"/>
            <a:t>Badania GUS</a:t>
          </a:r>
        </a:p>
        <a:p>
          <a:pPr>
            <a:buNone/>
          </a:pPr>
          <a:r>
            <a:rPr lang="pl-PL" sz="3200" dirty="0"/>
            <a:t>(PES; JST)</a:t>
          </a:r>
          <a:endParaRPr lang="pl-PL" sz="1900" dirty="0"/>
        </a:p>
      </dgm:t>
    </dgm:pt>
    <dgm:pt modelId="{147F8C41-7CF9-4B40-9F92-7DE3CF6D8739}" type="parTrans" cxnId="{372C3CE0-1C78-7F45-9777-172943653C93}">
      <dgm:prSet/>
      <dgm:spPr/>
      <dgm:t>
        <a:bodyPr/>
        <a:lstStyle/>
        <a:p>
          <a:endParaRPr lang="pl-PL"/>
        </a:p>
      </dgm:t>
    </dgm:pt>
    <dgm:pt modelId="{3934E1BB-71A8-DE4F-B4E1-CD550C9F10A5}" type="sibTrans" cxnId="{372C3CE0-1C78-7F45-9777-172943653C93}">
      <dgm:prSet/>
      <dgm:spPr/>
      <dgm:t>
        <a:bodyPr/>
        <a:lstStyle/>
        <a:p>
          <a:endParaRPr lang="pl-PL"/>
        </a:p>
      </dgm:t>
    </dgm:pt>
    <dgm:pt modelId="{957CE9C7-BA18-1442-AD31-A4CBA340FE50}">
      <dgm:prSet phldrT="[Tekst]"/>
      <dgm:spPr/>
      <dgm:t>
        <a:bodyPr/>
        <a:lstStyle/>
        <a:p>
          <a:r>
            <a:rPr lang="pl-PL" dirty="0"/>
            <a:t>Monitoring OWES</a:t>
          </a:r>
        </a:p>
      </dgm:t>
    </dgm:pt>
    <dgm:pt modelId="{3C2535E3-9DCE-2B4C-97D3-4B3C0B8D5CB9}" type="parTrans" cxnId="{DFE996F0-8BFE-F34D-A9D4-375FA95370C1}">
      <dgm:prSet/>
      <dgm:spPr/>
      <dgm:t>
        <a:bodyPr/>
        <a:lstStyle/>
        <a:p>
          <a:endParaRPr lang="pl-PL"/>
        </a:p>
      </dgm:t>
    </dgm:pt>
    <dgm:pt modelId="{78933F10-54E3-CF43-B834-2A15F6F1055D}" type="sibTrans" cxnId="{DFE996F0-8BFE-F34D-A9D4-375FA95370C1}">
      <dgm:prSet/>
      <dgm:spPr/>
      <dgm:t>
        <a:bodyPr/>
        <a:lstStyle/>
        <a:p>
          <a:endParaRPr lang="pl-PL"/>
        </a:p>
      </dgm:t>
    </dgm:pt>
    <dgm:pt modelId="{AAD67156-C258-EF44-ABB3-FD38F12029E0}">
      <dgm:prSet phldrT="[Tekst]"/>
      <dgm:spPr/>
      <dgm:t>
        <a:bodyPr/>
        <a:lstStyle/>
        <a:p>
          <a:r>
            <a:rPr lang="pl-PL" dirty="0"/>
            <a:t>Badanie potrzeb PS i badanie satysfakcji klientów OWES </a:t>
          </a:r>
        </a:p>
      </dgm:t>
    </dgm:pt>
    <dgm:pt modelId="{BDE041EA-C325-774F-80C1-947B5E6F879D}" type="parTrans" cxnId="{A40259DA-3E4F-3E41-B6DA-EA6EF9FBA09A}">
      <dgm:prSet/>
      <dgm:spPr/>
      <dgm:t>
        <a:bodyPr/>
        <a:lstStyle/>
        <a:p>
          <a:endParaRPr lang="pl-PL"/>
        </a:p>
      </dgm:t>
    </dgm:pt>
    <dgm:pt modelId="{D96BA78A-A7D2-204A-811A-ED0C303BE869}" type="sibTrans" cxnId="{A40259DA-3E4F-3E41-B6DA-EA6EF9FBA09A}">
      <dgm:prSet/>
      <dgm:spPr/>
      <dgm:t>
        <a:bodyPr/>
        <a:lstStyle/>
        <a:p>
          <a:endParaRPr lang="pl-PL"/>
        </a:p>
      </dgm:t>
    </dgm:pt>
    <dgm:pt modelId="{E9E8015B-DC4F-384E-985F-753187095477}" type="pres">
      <dgm:prSet presAssocID="{65B7F17E-0B35-1940-9F20-26D8E8607ED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A44221-91F8-7F47-BF91-CD7A95AEB7FA}" type="pres">
      <dgm:prSet presAssocID="{9CB18258-FAEB-AE44-9FA3-ED71BE318407}" presName="centerShape" presStyleLbl="node0" presStyleIdx="0" presStyleCnt="1"/>
      <dgm:spPr/>
    </dgm:pt>
    <dgm:pt modelId="{87ADA117-C07F-974D-A592-45EB94600103}" type="pres">
      <dgm:prSet presAssocID="{147F8C41-7CF9-4B40-9F92-7DE3CF6D8739}" presName="parTrans" presStyleLbl="bgSibTrans2D1" presStyleIdx="0" presStyleCnt="3"/>
      <dgm:spPr/>
    </dgm:pt>
    <dgm:pt modelId="{159395C2-B797-9B49-9C45-C7AE609A3FD2}" type="pres">
      <dgm:prSet presAssocID="{3CCD530E-30CC-CB44-9D09-FB9E8D8CBE1C}" presName="node" presStyleLbl="node1" presStyleIdx="0" presStyleCnt="3" custScaleX="151658" custScaleY="170274">
        <dgm:presLayoutVars>
          <dgm:bulletEnabled val="1"/>
        </dgm:presLayoutVars>
      </dgm:prSet>
      <dgm:spPr/>
    </dgm:pt>
    <dgm:pt modelId="{BC2708BD-A80C-0548-985B-1455E03508FB}" type="pres">
      <dgm:prSet presAssocID="{3C2535E3-9DCE-2B4C-97D3-4B3C0B8D5CB9}" presName="parTrans" presStyleLbl="bgSibTrans2D1" presStyleIdx="1" presStyleCnt="3"/>
      <dgm:spPr/>
    </dgm:pt>
    <dgm:pt modelId="{35278987-5F4D-E34E-A48B-1C8F8D29BF65}" type="pres">
      <dgm:prSet presAssocID="{957CE9C7-BA18-1442-AD31-A4CBA340FE50}" presName="node" presStyleLbl="node1" presStyleIdx="1" presStyleCnt="3">
        <dgm:presLayoutVars>
          <dgm:bulletEnabled val="1"/>
        </dgm:presLayoutVars>
      </dgm:prSet>
      <dgm:spPr/>
    </dgm:pt>
    <dgm:pt modelId="{66D58A9E-537C-934C-80C2-05C804DB1235}" type="pres">
      <dgm:prSet presAssocID="{BDE041EA-C325-774F-80C1-947B5E6F879D}" presName="parTrans" presStyleLbl="bgSibTrans2D1" presStyleIdx="2" presStyleCnt="3"/>
      <dgm:spPr/>
    </dgm:pt>
    <dgm:pt modelId="{724D9F15-3FEC-C246-9438-6A4F2879A367}" type="pres">
      <dgm:prSet presAssocID="{AAD67156-C258-EF44-ABB3-FD38F12029E0}" presName="node" presStyleLbl="node1" presStyleIdx="2" presStyleCnt="3" custScaleX="78415" custScaleY="96025" custRadScaleRad="100401" custRadScaleInc="3315">
        <dgm:presLayoutVars>
          <dgm:bulletEnabled val="1"/>
        </dgm:presLayoutVars>
      </dgm:prSet>
      <dgm:spPr/>
    </dgm:pt>
  </dgm:ptLst>
  <dgm:cxnLst>
    <dgm:cxn modelId="{DF846C64-7054-D041-8678-FD43BB3D7555}" type="presOf" srcId="{957CE9C7-BA18-1442-AD31-A4CBA340FE50}" destId="{35278987-5F4D-E34E-A48B-1C8F8D29BF65}" srcOrd="0" destOrd="0" presId="urn:microsoft.com/office/officeart/2005/8/layout/radial4"/>
    <dgm:cxn modelId="{04AD7F6B-7B63-4547-9224-AC10A4920ACE}" type="presOf" srcId="{BDE041EA-C325-774F-80C1-947B5E6F879D}" destId="{66D58A9E-537C-934C-80C2-05C804DB1235}" srcOrd="0" destOrd="0" presId="urn:microsoft.com/office/officeart/2005/8/layout/radial4"/>
    <dgm:cxn modelId="{298419A2-8F81-9344-AAB2-E046D02F1A0D}" type="presOf" srcId="{65B7F17E-0B35-1940-9F20-26D8E8607EDB}" destId="{E9E8015B-DC4F-384E-985F-753187095477}" srcOrd="0" destOrd="0" presId="urn:microsoft.com/office/officeart/2005/8/layout/radial4"/>
    <dgm:cxn modelId="{B54BD5AE-3F5C-AF43-95B7-C3D64BAFE93D}" type="presOf" srcId="{147F8C41-7CF9-4B40-9F92-7DE3CF6D8739}" destId="{87ADA117-C07F-974D-A592-45EB94600103}" srcOrd="0" destOrd="0" presId="urn:microsoft.com/office/officeart/2005/8/layout/radial4"/>
    <dgm:cxn modelId="{FD2973D5-A5C3-1C4C-B518-B1254A2BD4F6}" type="presOf" srcId="{9CB18258-FAEB-AE44-9FA3-ED71BE318407}" destId="{22A44221-91F8-7F47-BF91-CD7A95AEB7FA}" srcOrd="0" destOrd="0" presId="urn:microsoft.com/office/officeart/2005/8/layout/radial4"/>
    <dgm:cxn modelId="{A40259DA-3E4F-3E41-B6DA-EA6EF9FBA09A}" srcId="{9CB18258-FAEB-AE44-9FA3-ED71BE318407}" destId="{AAD67156-C258-EF44-ABB3-FD38F12029E0}" srcOrd="2" destOrd="0" parTransId="{BDE041EA-C325-774F-80C1-947B5E6F879D}" sibTransId="{D96BA78A-A7D2-204A-811A-ED0C303BE869}"/>
    <dgm:cxn modelId="{372C3CE0-1C78-7F45-9777-172943653C93}" srcId="{9CB18258-FAEB-AE44-9FA3-ED71BE318407}" destId="{3CCD530E-30CC-CB44-9D09-FB9E8D8CBE1C}" srcOrd="0" destOrd="0" parTransId="{147F8C41-7CF9-4B40-9F92-7DE3CF6D8739}" sibTransId="{3934E1BB-71A8-DE4F-B4E1-CD550C9F10A5}"/>
    <dgm:cxn modelId="{D76FCEE4-37A9-7344-8A8E-700CFE0A5368}" type="presOf" srcId="{3CCD530E-30CC-CB44-9D09-FB9E8D8CBE1C}" destId="{159395C2-B797-9B49-9C45-C7AE609A3FD2}" srcOrd="0" destOrd="0" presId="urn:microsoft.com/office/officeart/2005/8/layout/radial4"/>
    <dgm:cxn modelId="{5D3007E6-ECBD-F04A-94D6-7BA45CFFA3E6}" type="presOf" srcId="{3C2535E3-9DCE-2B4C-97D3-4B3C0B8D5CB9}" destId="{BC2708BD-A80C-0548-985B-1455E03508FB}" srcOrd="0" destOrd="0" presId="urn:microsoft.com/office/officeart/2005/8/layout/radial4"/>
    <dgm:cxn modelId="{E29717E9-A6D3-8E4F-A8CA-D5344421DD68}" type="presOf" srcId="{AAD67156-C258-EF44-ABB3-FD38F12029E0}" destId="{724D9F15-3FEC-C246-9438-6A4F2879A367}" srcOrd="0" destOrd="0" presId="urn:microsoft.com/office/officeart/2005/8/layout/radial4"/>
    <dgm:cxn modelId="{DFE996F0-8BFE-F34D-A9D4-375FA95370C1}" srcId="{9CB18258-FAEB-AE44-9FA3-ED71BE318407}" destId="{957CE9C7-BA18-1442-AD31-A4CBA340FE50}" srcOrd="1" destOrd="0" parTransId="{3C2535E3-9DCE-2B4C-97D3-4B3C0B8D5CB9}" sibTransId="{78933F10-54E3-CF43-B834-2A15F6F1055D}"/>
    <dgm:cxn modelId="{F01D5FFC-6779-EF4A-AACC-EEB960A0A529}" srcId="{65B7F17E-0B35-1940-9F20-26D8E8607EDB}" destId="{9CB18258-FAEB-AE44-9FA3-ED71BE318407}" srcOrd="0" destOrd="0" parTransId="{FD55E934-4194-F840-9030-F2294C572AF3}" sibTransId="{629222F4-7C08-D94D-A2B8-F37AE11EFABA}"/>
    <dgm:cxn modelId="{0EE35FE7-145E-EB46-A2C9-CEDB3EBDB3AE}" type="presParOf" srcId="{E9E8015B-DC4F-384E-985F-753187095477}" destId="{22A44221-91F8-7F47-BF91-CD7A95AEB7FA}" srcOrd="0" destOrd="0" presId="urn:microsoft.com/office/officeart/2005/8/layout/radial4"/>
    <dgm:cxn modelId="{4EFF0FD3-CAF5-294E-9EB6-BB98EA486B55}" type="presParOf" srcId="{E9E8015B-DC4F-384E-985F-753187095477}" destId="{87ADA117-C07F-974D-A592-45EB94600103}" srcOrd="1" destOrd="0" presId="urn:microsoft.com/office/officeart/2005/8/layout/radial4"/>
    <dgm:cxn modelId="{F2F67C2E-756F-FF46-912D-A425AA01501E}" type="presParOf" srcId="{E9E8015B-DC4F-384E-985F-753187095477}" destId="{159395C2-B797-9B49-9C45-C7AE609A3FD2}" srcOrd="2" destOrd="0" presId="urn:microsoft.com/office/officeart/2005/8/layout/radial4"/>
    <dgm:cxn modelId="{F3F75F77-6E91-684A-82C0-BBD279021727}" type="presParOf" srcId="{E9E8015B-DC4F-384E-985F-753187095477}" destId="{BC2708BD-A80C-0548-985B-1455E03508FB}" srcOrd="3" destOrd="0" presId="urn:microsoft.com/office/officeart/2005/8/layout/radial4"/>
    <dgm:cxn modelId="{57CC6C14-2F33-8945-9C68-40435C124759}" type="presParOf" srcId="{E9E8015B-DC4F-384E-985F-753187095477}" destId="{35278987-5F4D-E34E-A48B-1C8F8D29BF65}" srcOrd="4" destOrd="0" presId="urn:microsoft.com/office/officeart/2005/8/layout/radial4"/>
    <dgm:cxn modelId="{01927D0D-EA10-1A4B-A3CE-DC8EB23F84E8}" type="presParOf" srcId="{E9E8015B-DC4F-384E-985F-753187095477}" destId="{66D58A9E-537C-934C-80C2-05C804DB1235}" srcOrd="5" destOrd="0" presId="urn:microsoft.com/office/officeart/2005/8/layout/radial4"/>
    <dgm:cxn modelId="{58242B78-AA22-F645-9DD5-9477D91E65E3}" type="presParOf" srcId="{E9E8015B-DC4F-384E-985F-753187095477}" destId="{724D9F15-3FEC-C246-9438-6A4F2879A36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7F17E-0B35-1940-9F20-26D8E8607EDB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5A1F1A-6A75-E845-A69E-580774AD0D4F}">
      <dgm:prSet/>
      <dgm:spPr/>
      <dgm:t>
        <a:bodyPr/>
        <a:lstStyle/>
        <a:p>
          <a:r>
            <a:rPr lang="pl-PL" dirty="0"/>
            <a:t>Monitoring OWES</a:t>
          </a:r>
        </a:p>
      </dgm:t>
    </dgm:pt>
    <dgm:pt modelId="{0D5C48A8-5503-874E-A04D-5F00E799CE4A}" type="parTrans" cxnId="{8490F5AD-D243-B546-A60D-8C523835B77B}">
      <dgm:prSet/>
      <dgm:spPr/>
      <dgm:t>
        <a:bodyPr/>
        <a:lstStyle/>
        <a:p>
          <a:endParaRPr lang="pl-PL"/>
        </a:p>
      </dgm:t>
    </dgm:pt>
    <dgm:pt modelId="{BE449790-3B16-B146-98D9-AE3461A1FE9D}" type="sibTrans" cxnId="{8490F5AD-D243-B546-A60D-8C523835B77B}">
      <dgm:prSet/>
      <dgm:spPr/>
      <dgm:t>
        <a:bodyPr/>
        <a:lstStyle/>
        <a:p>
          <a:endParaRPr lang="pl-PL"/>
        </a:p>
      </dgm:t>
    </dgm:pt>
    <dgm:pt modelId="{510A538B-2D4F-3B4B-86D8-FDC874AD4EDE}">
      <dgm:prSet/>
      <dgm:spPr/>
      <dgm:t>
        <a:bodyPr/>
        <a:lstStyle/>
        <a:p>
          <a:r>
            <a:rPr lang="pl-PL" dirty="0"/>
            <a:t>Jedno narzędzie dla całej Polski</a:t>
          </a:r>
        </a:p>
      </dgm:t>
    </dgm:pt>
    <dgm:pt modelId="{9A14DAD3-95EC-8744-BA3D-D7AD6AB2DBCE}" type="parTrans" cxnId="{89C83BB7-8E1C-3345-A890-F65D24BE5DD0}">
      <dgm:prSet/>
      <dgm:spPr/>
      <dgm:t>
        <a:bodyPr/>
        <a:lstStyle/>
        <a:p>
          <a:endParaRPr lang="pl-PL"/>
        </a:p>
      </dgm:t>
    </dgm:pt>
    <dgm:pt modelId="{7A9B94E7-1C6B-9944-9908-16346D583BA4}" type="sibTrans" cxnId="{89C83BB7-8E1C-3345-A890-F65D24BE5DD0}">
      <dgm:prSet/>
      <dgm:spPr/>
      <dgm:t>
        <a:bodyPr/>
        <a:lstStyle/>
        <a:p>
          <a:endParaRPr lang="pl-PL"/>
        </a:p>
      </dgm:t>
    </dgm:pt>
    <dgm:pt modelId="{96F0082D-ABBC-D54F-A33C-4E2AACC7CF77}">
      <dgm:prSet/>
      <dgm:spPr/>
      <dgm:t>
        <a:bodyPr/>
        <a:lstStyle/>
        <a:p>
          <a:r>
            <a:rPr lang="pl-PL" dirty="0"/>
            <a:t>Opracowane przez MRPiPS, GUS, GR</a:t>
          </a:r>
        </a:p>
      </dgm:t>
    </dgm:pt>
    <dgm:pt modelId="{3BE77C9A-E3D9-0244-976B-7CBF223BC14E}" type="parTrans" cxnId="{B6B3A16D-4CBF-AC49-A3D8-59D6E3A8B9DC}">
      <dgm:prSet/>
      <dgm:spPr/>
      <dgm:t>
        <a:bodyPr/>
        <a:lstStyle/>
        <a:p>
          <a:endParaRPr lang="pl-PL"/>
        </a:p>
      </dgm:t>
    </dgm:pt>
    <dgm:pt modelId="{9DC680C8-79D0-314E-A19C-EE6F8CC921E4}" type="sibTrans" cxnId="{B6B3A16D-4CBF-AC49-A3D8-59D6E3A8B9DC}">
      <dgm:prSet/>
      <dgm:spPr/>
      <dgm:t>
        <a:bodyPr/>
        <a:lstStyle/>
        <a:p>
          <a:endParaRPr lang="pl-PL"/>
        </a:p>
      </dgm:t>
    </dgm:pt>
    <dgm:pt modelId="{7E6DAD9A-C9EB-1845-8483-55B47351D0AB}">
      <dgm:prSet/>
      <dgm:spPr/>
      <dgm:t>
        <a:bodyPr/>
        <a:lstStyle/>
        <a:p>
          <a:r>
            <a:rPr lang="pl-PL" dirty="0"/>
            <a:t>Pilotaż w łódzkim</a:t>
          </a:r>
        </a:p>
      </dgm:t>
    </dgm:pt>
    <dgm:pt modelId="{F0F9CDDA-CE45-7247-A772-DBD0C582C8A1}" type="parTrans" cxnId="{063ADC13-4105-9741-875F-29E51636A708}">
      <dgm:prSet/>
      <dgm:spPr/>
      <dgm:t>
        <a:bodyPr/>
        <a:lstStyle/>
        <a:p>
          <a:endParaRPr lang="pl-PL"/>
        </a:p>
      </dgm:t>
    </dgm:pt>
    <dgm:pt modelId="{A2977ECC-3DE1-FF43-A7ED-A6D902E51B1B}" type="sibTrans" cxnId="{063ADC13-4105-9741-875F-29E51636A708}">
      <dgm:prSet/>
      <dgm:spPr/>
      <dgm:t>
        <a:bodyPr/>
        <a:lstStyle/>
        <a:p>
          <a:endParaRPr lang="pl-PL"/>
        </a:p>
      </dgm:t>
    </dgm:pt>
    <dgm:pt modelId="{6373DFE3-87A3-E843-A808-D3947399862B}">
      <dgm:prSet/>
      <dgm:spPr/>
      <dgm:t>
        <a:bodyPr/>
        <a:lstStyle/>
        <a:p>
          <a:r>
            <a:rPr lang="pl-PL" dirty="0"/>
            <a:t>Informacja o skali działań i efektach OWES</a:t>
          </a:r>
        </a:p>
      </dgm:t>
    </dgm:pt>
    <dgm:pt modelId="{4D48D87B-56BE-C846-B99F-2328C4F49B38}" type="parTrans" cxnId="{377930D1-8A99-E044-8AF7-8AD35335BC27}">
      <dgm:prSet/>
      <dgm:spPr/>
      <dgm:t>
        <a:bodyPr/>
        <a:lstStyle/>
        <a:p>
          <a:endParaRPr lang="pl-PL"/>
        </a:p>
      </dgm:t>
    </dgm:pt>
    <dgm:pt modelId="{E006D973-70E8-E54A-9831-866CDCA14D95}" type="sibTrans" cxnId="{377930D1-8A99-E044-8AF7-8AD35335BC27}">
      <dgm:prSet/>
      <dgm:spPr/>
      <dgm:t>
        <a:bodyPr/>
        <a:lstStyle/>
        <a:p>
          <a:endParaRPr lang="pl-PL"/>
        </a:p>
      </dgm:t>
    </dgm:pt>
    <dgm:pt modelId="{FFE2AFD7-3E6A-2442-AADE-CFA2576CF0DD}">
      <dgm:prSet/>
      <dgm:spPr/>
      <dgm:t>
        <a:bodyPr/>
        <a:lstStyle/>
        <a:p>
          <a:r>
            <a:rPr lang="pl-PL" dirty="0"/>
            <a:t>Informacja o przychodach i wydatkach</a:t>
          </a:r>
        </a:p>
      </dgm:t>
    </dgm:pt>
    <dgm:pt modelId="{0B369BCA-9CC1-B440-93E2-457EDA5551EB}" type="parTrans" cxnId="{05FD5305-6BCB-0742-99EE-A741EA5E8205}">
      <dgm:prSet/>
      <dgm:spPr/>
      <dgm:t>
        <a:bodyPr/>
        <a:lstStyle/>
        <a:p>
          <a:endParaRPr lang="pl-PL"/>
        </a:p>
      </dgm:t>
    </dgm:pt>
    <dgm:pt modelId="{42B72F26-DBA9-AC4D-B0F2-1C92EB756FB6}" type="sibTrans" cxnId="{05FD5305-6BCB-0742-99EE-A741EA5E8205}">
      <dgm:prSet/>
      <dgm:spPr/>
      <dgm:t>
        <a:bodyPr/>
        <a:lstStyle/>
        <a:p>
          <a:endParaRPr lang="pl-PL"/>
        </a:p>
      </dgm:t>
    </dgm:pt>
    <dgm:pt modelId="{C3F124F3-023E-274F-ABC2-2F6E958DCC6E}">
      <dgm:prSet/>
      <dgm:spPr/>
      <dgm:t>
        <a:bodyPr/>
        <a:lstStyle/>
        <a:p>
          <a:r>
            <a:rPr lang="pl-PL" dirty="0"/>
            <a:t>Dane zbierane od OWES przez ROPS i przekazywane do MRPiPS</a:t>
          </a:r>
        </a:p>
      </dgm:t>
    </dgm:pt>
    <dgm:pt modelId="{546AB1FA-CF0B-6E41-AEAE-5EC8BAC8ABDC}" type="parTrans" cxnId="{2C57BE46-6BA9-1B4E-A2D3-1A936C047BC0}">
      <dgm:prSet/>
      <dgm:spPr/>
      <dgm:t>
        <a:bodyPr/>
        <a:lstStyle/>
        <a:p>
          <a:endParaRPr lang="pl-PL"/>
        </a:p>
      </dgm:t>
    </dgm:pt>
    <dgm:pt modelId="{F2B75EE2-D49F-E14B-9C45-F35755023A84}" type="sibTrans" cxnId="{2C57BE46-6BA9-1B4E-A2D3-1A936C047BC0}">
      <dgm:prSet/>
      <dgm:spPr/>
      <dgm:t>
        <a:bodyPr/>
        <a:lstStyle/>
        <a:p>
          <a:endParaRPr lang="pl-PL"/>
        </a:p>
      </dgm:t>
    </dgm:pt>
    <dgm:pt modelId="{35B9C697-F051-E342-BBB2-8EA425D9DCD0}">
      <dgm:prSet/>
      <dgm:spPr/>
      <dgm:t>
        <a:bodyPr/>
        <a:lstStyle/>
        <a:p>
          <a:r>
            <a:rPr lang="pl-PL" dirty="0"/>
            <a:t>Informacja o klientach OWES</a:t>
          </a:r>
        </a:p>
      </dgm:t>
    </dgm:pt>
    <dgm:pt modelId="{73756F21-6544-424D-B4A2-AF8DC42CBD43}" type="parTrans" cxnId="{3E3244CA-BEDC-6345-9C5F-7D9BBC741059}">
      <dgm:prSet/>
      <dgm:spPr/>
      <dgm:t>
        <a:bodyPr/>
        <a:lstStyle/>
        <a:p>
          <a:endParaRPr lang="pl-PL"/>
        </a:p>
      </dgm:t>
    </dgm:pt>
    <dgm:pt modelId="{EAE67A49-880C-8B4C-8E7E-AC4E19DEED58}" type="sibTrans" cxnId="{3E3244CA-BEDC-6345-9C5F-7D9BBC741059}">
      <dgm:prSet/>
      <dgm:spPr/>
      <dgm:t>
        <a:bodyPr/>
        <a:lstStyle/>
        <a:p>
          <a:endParaRPr lang="pl-PL"/>
        </a:p>
      </dgm:t>
    </dgm:pt>
    <dgm:pt modelId="{8B5404A6-18C6-0B48-ADDF-6E610C5BE8C4}">
      <dgm:prSet/>
      <dgm:spPr/>
      <dgm:t>
        <a:bodyPr/>
        <a:lstStyle/>
        <a:p>
          <a:r>
            <a:rPr lang="pl-PL" dirty="0"/>
            <a:t>Nie wszystkie ROPS przekazały dane</a:t>
          </a:r>
        </a:p>
      </dgm:t>
    </dgm:pt>
    <dgm:pt modelId="{1260AA9B-A077-AE4A-A050-989B32A75197}" type="parTrans" cxnId="{8B794343-9D19-A84B-925A-1393F9D1A64B}">
      <dgm:prSet/>
      <dgm:spPr/>
      <dgm:t>
        <a:bodyPr/>
        <a:lstStyle/>
        <a:p>
          <a:endParaRPr lang="pl-PL"/>
        </a:p>
      </dgm:t>
    </dgm:pt>
    <dgm:pt modelId="{6AFFA9EB-687E-9C4E-8EF2-D315A206D482}" type="sibTrans" cxnId="{8B794343-9D19-A84B-925A-1393F9D1A64B}">
      <dgm:prSet/>
      <dgm:spPr/>
      <dgm:t>
        <a:bodyPr/>
        <a:lstStyle/>
        <a:p>
          <a:endParaRPr lang="pl-PL"/>
        </a:p>
      </dgm:t>
    </dgm:pt>
    <dgm:pt modelId="{4ECE93CE-EE31-2945-8844-36A89F20CAAB}">
      <dgm:prSet/>
      <dgm:spPr/>
      <dgm:t>
        <a:bodyPr/>
        <a:lstStyle/>
        <a:p>
          <a:r>
            <a:rPr lang="pl-PL" dirty="0"/>
            <a:t>Spore opóźnienia </a:t>
          </a:r>
        </a:p>
      </dgm:t>
    </dgm:pt>
    <dgm:pt modelId="{EAC53A8E-4601-4F44-891E-4B8E1028C0F1}" type="parTrans" cxnId="{CED1EB00-0EA7-9048-A9C0-0433F172DB9F}">
      <dgm:prSet/>
      <dgm:spPr/>
      <dgm:t>
        <a:bodyPr/>
        <a:lstStyle/>
        <a:p>
          <a:endParaRPr lang="pl-PL"/>
        </a:p>
      </dgm:t>
    </dgm:pt>
    <dgm:pt modelId="{6C103C2D-4652-9542-BA21-2BC13BAD9476}" type="sibTrans" cxnId="{CED1EB00-0EA7-9048-A9C0-0433F172DB9F}">
      <dgm:prSet/>
      <dgm:spPr/>
      <dgm:t>
        <a:bodyPr/>
        <a:lstStyle/>
        <a:p>
          <a:endParaRPr lang="pl-PL"/>
        </a:p>
      </dgm:t>
    </dgm:pt>
    <dgm:pt modelId="{C81B6BEE-D157-7143-854D-D3EA6FB42CAD}">
      <dgm:prSet/>
      <dgm:spPr/>
      <dgm:t>
        <a:bodyPr/>
        <a:lstStyle/>
        <a:p>
          <a:r>
            <a:rPr lang="pl-PL" dirty="0"/>
            <a:t>Problem jakości i kontroli danych</a:t>
          </a:r>
        </a:p>
      </dgm:t>
    </dgm:pt>
    <dgm:pt modelId="{3CF30918-0980-4143-ADD2-0AC1E84162CB}" type="parTrans" cxnId="{8CD1180A-F52E-714A-B38B-953FF2A31101}">
      <dgm:prSet/>
      <dgm:spPr/>
      <dgm:t>
        <a:bodyPr/>
        <a:lstStyle/>
        <a:p>
          <a:endParaRPr lang="pl-PL"/>
        </a:p>
      </dgm:t>
    </dgm:pt>
    <dgm:pt modelId="{91106C7C-E37F-EA42-9E63-413668C36103}" type="sibTrans" cxnId="{8CD1180A-F52E-714A-B38B-953FF2A31101}">
      <dgm:prSet/>
      <dgm:spPr/>
      <dgm:t>
        <a:bodyPr/>
        <a:lstStyle/>
        <a:p>
          <a:endParaRPr lang="pl-PL"/>
        </a:p>
      </dgm:t>
    </dgm:pt>
    <dgm:pt modelId="{0E86ABED-57F0-3F43-BF69-ECD5F9AED0A0}" type="pres">
      <dgm:prSet presAssocID="{65B7F17E-0B35-1940-9F20-26D8E8607E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33CEDA-FE8A-844C-B861-4464C1E454F0}" type="pres">
      <dgm:prSet presAssocID="{8E5A1F1A-6A75-E845-A69E-580774AD0D4F}" presName="root1" presStyleCnt="0"/>
      <dgm:spPr/>
    </dgm:pt>
    <dgm:pt modelId="{C9B8498D-5E60-AC4C-8A30-4A6FD5C2456D}" type="pres">
      <dgm:prSet presAssocID="{8E5A1F1A-6A75-E845-A69E-580774AD0D4F}" presName="LevelOneTextNode" presStyleLbl="node0" presStyleIdx="0" presStyleCnt="1">
        <dgm:presLayoutVars>
          <dgm:chPref val="3"/>
        </dgm:presLayoutVars>
      </dgm:prSet>
      <dgm:spPr/>
    </dgm:pt>
    <dgm:pt modelId="{5975F640-0DDA-FE47-96DB-6BEE44A801C2}" type="pres">
      <dgm:prSet presAssocID="{8E5A1F1A-6A75-E845-A69E-580774AD0D4F}" presName="level2hierChild" presStyleCnt="0"/>
      <dgm:spPr/>
    </dgm:pt>
    <dgm:pt modelId="{58528FCB-7EFB-EE4E-94D9-6704E86B1CBF}" type="pres">
      <dgm:prSet presAssocID="{9A14DAD3-95EC-8744-BA3D-D7AD6AB2DBCE}" presName="conn2-1" presStyleLbl="parChTrans1D2" presStyleIdx="0" presStyleCnt="4"/>
      <dgm:spPr/>
    </dgm:pt>
    <dgm:pt modelId="{CAA8429A-EE14-8246-8B90-D886B096B3FB}" type="pres">
      <dgm:prSet presAssocID="{9A14DAD3-95EC-8744-BA3D-D7AD6AB2DBCE}" presName="connTx" presStyleLbl="parChTrans1D2" presStyleIdx="0" presStyleCnt="4"/>
      <dgm:spPr/>
    </dgm:pt>
    <dgm:pt modelId="{5FB9F9A8-0D7B-5845-856A-6346EC8CBB4A}" type="pres">
      <dgm:prSet presAssocID="{510A538B-2D4F-3B4B-86D8-FDC874AD4EDE}" presName="root2" presStyleCnt="0"/>
      <dgm:spPr/>
    </dgm:pt>
    <dgm:pt modelId="{5E934E11-A835-6A45-9595-DBDE8758CC70}" type="pres">
      <dgm:prSet presAssocID="{510A538B-2D4F-3B4B-86D8-FDC874AD4EDE}" presName="LevelTwoTextNode" presStyleLbl="node2" presStyleIdx="0" presStyleCnt="4">
        <dgm:presLayoutVars>
          <dgm:chPref val="3"/>
        </dgm:presLayoutVars>
      </dgm:prSet>
      <dgm:spPr/>
    </dgm:pt>
    <dgm:pt modelId="{0C21780C-6B3C-044D-BE4B-C89D0E4AF292}" type="pres">
      <dgm:prSet presAssocID="{510A538B-2D4F-3B4B-86D8-FDC874AD4EDE}" presName="level3hierChild" presStyleCnt="0"/>
      <dgm:spPr/>
    </dgm:pt>
    <dgm:pt modelId="{741657B4-6C1E-9D4D-85F3-0D2C6199F50B}" type="pres">
      <dgm:prSet presAssocID="{4D48D87B-56BE-C846-B99F-2328C4F49B38}" presName="conn2-1" presStyleLbl="parChTrans1D3" presStyleIdx="0" presStyleCnt="6"/>
      <dgm:spPr/>
    </dgm:pt>
    <dgm:pt modelId="{DE391075-D813-D249-9945-DA00F286A86F}" type="pres">
      <dgm:prSet presAssocID="{4D48D87B-56BE-C846-B99F-2328C4F49B38}" presName="connTx" presStyleLbl="parChTrans1D3" presStyleIdx="0" presStyleCnt="6"/>
      <dgm:spPr/>
    </dgm:pt>
    <dgm:pt modelId="{9109BC8D-8B6E-6244-A02E-09788B13D545}" type="pres">
      <dgm:prSet presAssocID="{6373DFE3-87A3-E843-A808-D3947399862B}" presName="root2" presStyleCnt="0"/>
      <dgm:spPr/>
    </dgm:pt>
    <dgm:pt modelId="{8B1DC4F9-5078-B341-AABE-8B077348909F}" type="pres">
      <dgm:prSet presAssocID="{6373DFE3-87A3-E843-A808-D3947399862B}" presName="LevelTwoTextNode" presStyleLbl="node3" presStyleIdx="0" presStyleCnt="6">
        <dgm:presLayoutVars>
          <dgm:chPref val="3"/>
        </dgm:presLayoutVars>
      </dgm:prSet>
      <dgm:spPr/>
    </dgm:pt>
    <dgm:pt modelId="{B93A410D-335E-D346-8BAD-C18765620F91}" type="pres">
      <dgm:prSet presAssocID="{6373DFE3-87A3-E843-A808-D3947399862B}" presName="level3hierChild" presStyleCnt="0"/>
      <dgm:spPr/>
    </dgm:pt>
    <dgm:pt modelId="{737B9430-C0F8-3746-A2E4-E84202BEFFCA}" type="pres">
      <dgm:prSet presAssocID="{0B369BCA-9CC1-B440-93E2-457EDA5551EB}" presName="conn2-1" presStyleLbl="parChTrans1D3" presStyleIdx="1" presStyleCnt="6"/>
      <dgm:spPr/>
    </dgm:pt>
    <dgm:pt modelId="{15ED2659-C5AA-8F45-B2F4-2384608C84BB}" type="pres">
      <dgm:prSet presAssocID="{0B369BCA-9CC1-B440-93E2-457EDA5551EB}" presName="connTx" presStyleLbl="parChTrans1D3" presStyleIdx="1" presStyleCnt="6"/>
      <dgm:spPr/>
    </dgm:pt>
    <dgm:pt modelId="{255A06C2-5634-2046-B917-F11E941BF604}" type="pres">
      <dgm:prSet presAssocID="{FFE2AFD7-3E6A-2442-AADE-CFA2576CF0DD}" presName="root2" presStyleCnt="0"/>
      <dgm:spPr/>
    </dgm:pt>
    <dgm:pt modelId="{A32DE052-D675-4749-8775-EC486FC0ABB4}" type="pres">
      <dgm:prSet presAssocID="{FFE2AFD7-3E6A-2442-AADE-CFA2576CF0DD}" presName="LevelTwoTextNode" presStyleLbl="node3" presStyleIdx="1" presStyleCnt="6">
        <dgm:presLayoutVars>
          <dgm:chPref val="3"/>
        </dgm:presLayoutVars>
      </dgm:prSet>
      <dgm:spPr/>
    </dgm:pt>
    <dgm:pt modelId="{053AE4DE-C4BD-EE45-9035-2BF419601B8D}" type="pres">
      <dgm:prSet presAssocID="{FFE2AFD7-3E6A-2442-AADE-CFA2576CF0DD}" presName="level3hierChild" presStyleCnt="0"/>
      <dgm:spPr/>
    </dgm:pt>
    <dgm:pt modelId="{FE51612D-B238-844C-BAD7-8992CC705431}" type="pres">
      <dgm:prSet presAssocID="{73756F21-6544-424D-B4A2-AF8DC42CBD43}" presName="conn2-1" presStyleLbl="parChTrans1D3" presStyleIdx="2" presStyleCnt="6"/>
      <dgm:spPr/>
    </dgm:pt>
    <dgm:pt modelId="{9171487D-C326-0841-9947-959B48DEADE9}" type="pres">
      <dgm:prSet presAssocID="{73756F21-6544-424D-B4A2-AF8DC42CBD43}" presName="connTx" presStyleLbl="parChTrans1D3" presStyleIdx="2" presStyleCnt="6"/>
      <dgm:spPr/>
    </dgm:pt>
    <dgm:pt modelId="{21C73990-4C29-034A-BA7C-3E245C353D75}" type="pres">
      <dgm:prSet presAssocID="{35B9C697-F051-E342-BBB2-8EA425D9DCD0}" presName="root2" presStyleCnt="0"/>
      <dgm:spPr/>
    </dgm:pt>
    <dgm:pt modelId="{106F3964-801D-1144-8314-1E7C8018A872}" type="pres">
      <dgm:prSet presAssocID="{35B9C697-F051-E342-BBB2-8EA425D9DCD0}" presName="LevelTwoTextNode" presStyleLbl="node3" presStyleIdx="2" presStyleCnt="6">
        <dgm:presLayoutVars>
          <dgm:chPref val="3"/>
        </dgm:presLayoutVars>
      </dgm:prSet>
      <dgm:spPr/>
    </dgm:pt>
    <dgm:pt modelId="{A0E10926-C28E-7E49-96B1-45521CCA9EA6}" type="pres">
      <dgm:prSet presAssocID="{35B9C697-F051-E342-BBB2-8EA425D9DCD0}" presName="level3hierChild" presStyleCnt="0"/>
      <dgm:spPr/>
    </dgm:pt>
    <dgm:pt modelId="{F76DDBBA-4079-E646-8A77-35CFE6047F2D}" type="pres">
      <dgm:prSet presAssocID="{3BE77C9A-E3D9-0244-976B-7CBF223BC14E}" presName="conn2-1" presStyleLbl="parChTrans1D2" presStyleIdx="1" presStyleCnt="4"/>
      <dgm:spPr/>
    </dgm:pt>
    <dgm:pt modelId="{BED0C9C5-6165-B44E-A55F-4D5B63E1BC8D}" type="pres">
      <dgm:prSet presAssocID="{3BE77C9A-E3D9-0244-976B-7CBF223BC14E}" presName="connTx" presStyleLbl="parChTrans1D2" presStyleIdx="1" presStyleCnt="4"/>
      <dgm:spPr/>
    </dgm:pt>
    <dgm:pt modelId="{5A1FC83F-70FC-1F4D-BCFB-8A13DF4DC0C8}" type="pres">
      <dgm:prSet presAssocID="{96F0082D-ABBC-D54F-A33C-4E2AACC7CF77}" presName="root2" presStyleCnt="0"/>
      <dgm:spPr/>
    </dgm:pt>
    <dgm:pt modelId="{06ABDB5E-03B5-DD41-A94D-858FE9922F55}" type="pres">
      <dgm:prSet presAssocID="{96F0082D-ABBC-D54F-A33C-4E2AACC7CF77}" presName="LevelTwoTextNode" presStyleLbl="node2" presStyleIdx="1" presStyleCnt="4">
        <dgm:presLayoutVars>
          <dgm:chPref val="3"/>
        </dgm:presLayoutVars>
      </dgm:prSet>
      <dgm:spPr/>
    </dgm:pt>
    <dgm:pt modelId="{F6E1E469-B4EB-2640-8480-EC938864B166}" type="pres">
      <dgm:prSet presAssocID="{96F0082D-ABBC-D54F-A33C-4E2AACC7CF77}" presName="level3hierChild" presStyleCnt="0"/>
      <dgm:spPr/>
    </dgm:pt>
    <dgm:pt modelId="{7FFDDA29-4A28-DF48-81BD-3E752980A92B}" type="pres">
      <dgm:prSet presAssocID="{F0F9CDDA-CE45-7247-A772-DBD0C582C8A1}" presName="conn2-1" presStyleLbl="parChTrans1D2" presStyleIdx="2" presStyleCnt="4"/>
      <dgm:spPr/>
    </dgm:pt>
    <dgm:pt modelId="{52F88978-136E-0147-8814-1636B8C5F3AB}" type="pres">
      <dgm:prSet presAssocID="{F0F9CDDA-CE45-7247-A772-DBD0C582C8A1}" presName="connTx" presStyleLbl="parChTrans1D2" presStyleIdx="2" presStyleCnt="4"/>
      <dgm:spPr/>
    </dgm:pt>
    <dgm:pt modelId="{A9C39494-EDD8-1C44-AADA-F13A076B4B1A}" type="pres">
      <dgm:prSet presAssocID="{7E6DAD9A-C9EB-1845-8483-55B47351D0AB}" presName="root2" presStyleCnt="0"/>
      <dgm:spPr/>
    </dgm:pt>
    <dgm:pt modelId="{F8A3DB5D-7315-BB43-B8A8-660A10BF2D55}" type="pres">
      <dgm:prSet presAssocID="{7E6DAD9A-C9EB-1845-8483-55B47351D0AB}" presName="LevelTwoTextNode" presStyleLbl="node2" presStyleIdx="2" presStyleCnt="4">
        <dgm:presLayoutVars>
          <dgm:chPref val="3"/>
        </dgm:presLayoutVars>
      </dgm:prSet>
      <dgm:spPr/>
    </dgm:pt>
    <dgm:pt modelId="{8A4CAC22-52EE-544B-A186-1C7E72EFD920}" type="pres">
      <dgm:prSet presAssocID="{7E6DAD9A-C9EB-1845-8483-55B47351D0AB}" presName="level3hierChild" presStyleCnt="0"/>
      <dgm:spPr/>
    </dgm:pt>
    <dgm:pt modelId="{03BD1959-3978-9F45-B610-CEBAA845D057}" type="pres">
      <dgm:prSet presAssocID="{546AB1FA-CF0B-6E41-AEAE-5EC8BAC8ABDC}" presName="conn2-1" presStyleLbl="parChTrans1D2" presStyleIdx="3" presStyleCnt="4"/>
      <dgm:spPr/>
    </dgm:pt>
    <dgm:pt modelId="{6DE12BC8-8934-5D4A-96B4-9997488EE0DB}" type="pres">
      <dgm:prSet presAssocID="{546AB1FA-CF0B-6E41-AEAE-5EC8BAC8ABDC}" presName="connTx" presStyleLbl="parChTrans1D2" presStyleIdx="3" presStyleCnt="4"/>
      <dgm:spPr/>
    </dgm:pt>
    <dgm:pt modelId="{2643E95E-E085-BF41-B95C-7F4A03A3713D}" type="pres">
      <dgm:prSet presAssocID="{C3F124F3-023E-274F-ABC2-2F6E958DCC6E}" presName="root2" presStyleCnt="0"/>
      <dgm:spPr/>
    </dgm:pt>
    <dgm:pt modelId="{A1C1098A-4908-5543-A876-EE77F936B57C}" type="pres">
      <dgm:prSet presAssocID="{C3F124F3-023E-274F-ABC2-2F6E958DCC6E}" presName="LevelTwoTextNode" presStyleLbl="node2" presStyleIdx="3" presStyleCnt="4">
        <dgm:presLayoutVars>
          <dgm:chPref val="3"/>
        </dgm:presLayoutVars>
      </dgm:prSet>
      <dgm:spPr/>
    </dgm:pt>
    <dgm:pt modelId="{A0C498B5-ECC2-1441-9B44-ADA276D5599E}" type="pres">
      <dgm:prSet presAssocID="{C3F124F3-023E-274F-ABC2-2F6E958DCC6E}" presName="level3hierChild" presStyleCnt="0"/>
      <dgm:spPr/>
    </dgm:pt>
    <dgm:pt modelId="{56BFB983-B213-BB43-A792-A1CAF9177C44}" type="pres">
      <dgm:prSet presAssocID="{1260AA9B-A077-AE4A-A050-989B32A75197}" presName="conn2-1" presStyleLbl="parChTrans1D3" presStyleIdx="3" presStyleCnt="6"/>
      <dgm:spPr/>
    </dgm:pt>
    <dgm:pt modelId="{C35C5898-9FAD-994A-BC93-D57E1FC8D086}" type="pres">
      <dgm:prSet presAssocID="{1260AA9B-A077-AE4A-A050-989B32A75197}" presName="connTx" presStyleLbl="parChTrans1D3" presStyleIdx="3" presStyleCnt="6"/>
      <dgm:spPr/>
    </dgm:pt>
    <dgm:pt modelId="{B2FE2802-1C7C-2F4C-8535-8E7175954F38}" type="pres">
      <dgm:prSet presAssocID="{8B5404A6-18C6-0B48-ADDF-6E610C5BE8C4}" presName="root2" presStyleCnt="0"/>
      <dgm:spPr/>
    </dgm:pt>
    <dgm:pt modelId="{BF719F4D-816C-044F-B509-77AEEEB6EDC7}" type="pres">
      <dgm:prSet presAssocID="{8B5404A6-18C6-0B48-ADDF-6E610C5BE8C4}" presName="LevelTwoTextNode" presStyleLbl="node3" presStyleIdx="3" presStyleCnt="6">
        <dgm:presLayoutVars>
          <dgm:chPref val="3"/>
        </dgm:presLayoutVars>
      </dgm:prSet>
      <dgm:spPr/>
    </dgm:pt>
    <dgm:pt modelId="{17277ED8-F398-6945-ABAE-34590CEA0A50}" type="pres">
      <dgm:prSet presAssocID="{8B5404A6-18C6-0B48-ADDF-6E610C5BE8C4}" presName="level3hierChild" presStyleCnt="0"/>
      <dgm:spPr/>
    </dgm:pt>
    <dgm:pt modelId="{FFFE80A5-D8D2-6041-8102-DEC077D5EA1A}" type="pres">
      <dgm:prSet presAssocID="{EAC53A8E-4601-4F44-891E-4B8E1028C0F1}" presName="conn2-1" presStyleLbl="parChTrans1D3" presStyleIdx="4" presStyleCnt="6"/>
      <dgm:spPr/>
    </dgm:pt>
    <dgm:pt modelId="{F7EF35A5-00C0-4A49-A06A-DE8BD6FF1779}" type="pres">
      <dgm:prSet presAssocID="{EAC53A8E-4601-4F44-891E-4B8E1028C0F1}" presName="connTx" presStyleLbl="parChTrans1D3" presStyleIdx="4" presStyleCnt="6"/>
      <dgm:spPr/>
    </dgm:pt>
    <dgm:pt modelId="{350B5971-9114-A440-8CEB-F2EE36227BC5}" type="pres">
      <dgm:prSet presAssocID="{4ECE93CE-EE31-2945-8844-36A89F20CAAB}" presName="root2" presStyleCnt="0"/>
      <dgm:spPr/>
    </dgm:pt>
    <dgm:pt modelId="{D0E22E33-976D-9F46-B328-B24CDEDAF81A}" type="pres">
      <dgm:prSet presAssocID="{4ECE93CE-EE31-2945-8844-36A89F20CAAB}" presName="LevelTwoTextNode" presStyleLbl="node3" presStyleIdx="4" presStyleCnt="6">
        <dgm:presLayoutVars>
          <dgm:chPref val="3"/>
        </dgm:presLayoutVars>
      </dgm:prSet>
      <dgm:spPr/>
    </dgm:pt>
    <dgm:pt modelId="{9D69AFCA-4D48-5245-9E4C-FAD10A01AE06}" type="pres">
      <dgm:prSet presAssocID="{4ECE93CE-EE31-2945-8844-36A89F20CAAB}" presName="level3hierChild" presStyleCnt="0"/>
      <dgm:spPr/>
    </dgm:pt>
    <dgm:pt modelId="{C74E9798-7243-7546-A366-F581E10A38BF}" type="pres">
      <dgm:prSet presAssocID="{3CF30918-0980-4143-ADD2-0AC1E84162CB}" presName="conn2-1" presStyleLbl="parChTrans1D3" presStyleIdx="5" presStyleCnt="6"/>
      <dgm:spPr/>
    </dgm:pt>
    <dgm:pt modelId="{D21CBD18-6EC9-FF47-9527-6938818B4EBC}" type="pres">
      <dgm:prSet presAssocID="{3CF30918-0980-4143-ADD2-0AC1E84162CB}" presName="connTx" presStyleLbl="parChTrans1D3" presStyleIdx="5" presStyleCnt="6"/>
      <dgm:spPr/>
    </dgm:pt>
    <dgm:pt modelId="{0CDC2857-315D-2342-B64B-D39B753688C9}" type="pres">
      <dgm:prSet presAssocID="{C81B6BEE-D157-7143-854D-D3EA6FB42CAD}" presName="root2" presStyleCnt="0"/>
      <dgm:spPr/>
    </dgm:pt>
    <dgm:pt modelId="{C6FBABDE-3B47-2A45-A2A1-44D1D745D4CA}" type="pres">
      <dgm:prSet presAssocID="{C81B6BEE-D157-7143-854D-D3EA6FB42CAD}" presName="LevelTwoTextNode" presStyleLbl="node3" presStyleIdx="5" presStyleCnt="6">
        <dgm:presLayoutVars>
          <dgm:chPref val="3"/>
        </dgm:presLayoutVars>
      </dgm:prSet>
      <dgm:spPr/>
    </dgm:pt>
    <dgm:pt modelId="{A42494E6-2510-0749-B050-A86741E71BEB}" type="pres">
      <dgm:prSet presAssocID="{C81B6BEE-D157-7143-854D-D3EA6FB42CAD}" presName="level3hierChild" presStyleCnt="0"/>
      <dgm:spPr/>
    </dgm:pt>
  </dgm:ptLst>
  <dgm:cxnLst>
    <dgm:cxn modelId="{CED1EB00-0EA7-9048-A9C0-0433F172DB9F}" srcId="{C3F124F3-023E-274F-ABC2-2F6E958DCC6E}" destId="{4ECE93CE-EE31-2945-8844-36A89F20CAAB}" srcOrd="1" destOrd="0" parTransId="{EAC53A8E-4601-4F44-891E-4B8E1028C0F1}" sibTransId="{6C103C2D-4652-9542-BA21-2BC13BAD9476}"/>
    <dgm:cxn modelId="{05FD5305-6BCB-0742-99EE-A741EA5E8205}" srcId="{510A538B-2D4F-3B4B-86D8-FDC874AD4EDE}" destId="{FFE2AFD7-3E6A-2442-AADE-CFA2576CF0DD}" srcOrd="1" destOrd="0" parTransId="{0B369BCA-9CC1-B440-93E2-457EDA5551EB}" sibTransId="{42B72F26-DBA9-AC4D-B0F2-1C92EB756FB6}"/>
    <dgm:cxn modelId="{8CD1180A-F52E-714A-B38B-953FF2A31101}" srcId="{C3F124F3-023E-274F-ABC2-2F6E958DCC6E}" destId="{C81B6BEE-D157-7143-854D-D3EA6FB42CAD}" srcOrd="2" destOrd="0" parTransId="{3CF30918-0980-4143-ADD2-0AC1E84162CB}" sibTransId="{91106C7C-E37F-EA42-9E63-413668C36103}"/>
    <dgm:cxn modelId="{46117B0D-A926-4C4F-8667-AEBA695714DA}" type="presOf" srcId="{7E6DAD9A-C9EB-1845-8483-55B47351D0AB}" destId="{F8A3DB5D-7315-BB43-B8A8-660A10BF2D55}" srcOrd="0" destOrd="0" presId="urn:microsoft.com/office/officeart/2008/layout/HorizontalMultiLevelHierarchy"/>
    <dgm:cxn modelId="{063ADC13-4105-9741-875F-29E51636A708}" srcId="{8E5A1F1A-6A75-E845-A69E-580774AD0D4F}" destId="{7E6DAD9A-C9EB-1845-8483-55B47351D0AB}" srcOrd="2" destOrd="0" parTransId="{F0F9CDDA-CE45-7247-A772-DBD0C582C8A1}" sibTransId="{A2977ECC-3DE1-FF43-A7ED-A6D902E51B1B}"/>
    <dgm:cxn modelId="{8BCE7218-95CF-7E4A-ADAA-EF468A47EAC0}" type="presOf" srcId="{510A538B-2D4F-3B4B-86D8-FDC874AD4EDE}" destId="{5E934E11-A835-6A45-9595-DBDE8758CC70}" srcOrd="0" destOrd="0" presId="urn:microsoft.com/office/officeart/2008/layout/HorizontalMultiLevelHierarchy"/>
    <dgm:cxn modelId="{2D4AFB23-4733-AA4C-8C8D-1F706A40FB9E}" type="presOf" srcId="{3BE77C9A-E3D9-0244-976B-7CBF223BC14E}" destId="{F76DDBBA-4079-E646-8A77-35CFE6047F2D}" srcOrd="0" destOrd="0" presId="urn:microsoft.com/office/officeart/2008/layout/HorizontalMultiLevelHierarchy"/>
    <dgm:cxn modelId="{DE0A652E-D631-A64B-B60F-9FDE265BAE86}" type="presOf" srcId="{73756F21-6544-424D-B4A2-AF8DC42CBD43}" destId="{FE51612D-B238-844C-BAD7-8992CC705431}" srcOrd="0" destOrd="0" presId="urn:microsoft.com/office/officeart/2008/layout/HorizontalMultiLevelHierarchy"/>
    <dgm:cxn modelId="{621CE532-853B-0C4F-995B-14CDF2406A41}" type="presOf" srcId="{3BE77C9A-E3D9-0244-976B-7CBF223BC14E}" destId="{BED0C9C5-6165-B44E-A55F-4D5B63E1BC8D}" srcOrd="1" destOrd="0" presId="urn:microsoft.com/office/officeart/2008/layout/HorizontalMultiLevelHierarchy"/>
    <dgm:cxn modelId="{3D677C3A-47BC-B041-8B6E-A494CD3F5C61}" type="presOf" srcId="{C3F124F3-023E-274F-ABC2-2F6E958DCC6E}" destId="{A1C1098A-4908-5543-A876-EE77F936B57C}" srcOrd="0" destOrd="0" presId="urn:microsoft.com/office/officeart/2008/layout/HorizontalMultiLevelHierarchy"/>
    <dgm:cxn modelId="{A91E6F40-D86E-4F49-884D-D116FBEF5352}" type="presOf" srcId="{F0F9CDDA-CE45-7247-A772-DBD0C582C8A1}" destId="{52F88978-136E-0147-8814-1636B8C5F3AB}" srcOrd="1" destOrd="0" presId="urn:microsoft.com/office/officeart/2008/layout/HorizontalMultiLevelHierarchy"/>
    <dgm:cxn modelId="{8B794343-9D19-A84B-925A-1393F9D1A64B}" srcId="{C3F124F3-023E-274F-ABC2-2F6E958DCC6E}" destId="{8B5404A6-18C6-0B48-ADDF-6E610C5BE8C4}" srcOrd="0" destOrd="0" parTransId="{1260AA9B-A077-AE4A-A050-989B32A75197}" sibTransId="{6AFFA9EB-687E-9C4E-8EF2-D315A206D482}"/>
    <dgm:cxn modelId="{2C57BE46-6BA9-1B4E-A2D3-1A936C047BC0}" srcId="{8E5A1F1A-6A75-E845-A69E-580774AD0D4F}" destId="{C3F124F3-023E-274F-ABC2-2F6E958DCC6E}" srcOrd="3" destOrd="0" parTransId="{546AB1FA-CF0B-6E41-AEAE-5EC8BAC8ABDC}" sibTransId="{F2B75EE2-D49F-E14B-9C45-F35755023A84}"/>
    <dgm:cxn modelId="{93A5C453-625F-D549-A59E-72F5F1420289}" type="presOf" srcId="{0B369BCA-9CC1-B440-93E2-457EDA5551EB}" destId="{15ED2659-C5AA-8F45-B2F4-2384608C84BB}" srcOrd="1" destOrd="0" presId="urn:microsoft.com/office/officeart/2008/layout/HorizontalMultiLevelHierarchy"/>
    <dgm:cxn modelId="{7471BB54-DB09-B047-B229-D34B6D94E564}" type="presOf" srcId="{96F0082D-ABBC-D54F-A33C-4E2AACC7CF77}" destId="{06ABDB5E-03B5-DD41-A94D-858FE9922F55}" srcOrd="0" destOrd="0" presId="urn:microsoft.com/office/officeart/2008/layout/HorizontalMultiLevelHierarchy"/>
    <dgm:cxn modelId="{DE81DF67-87D4-8A4E-8A59-2B3CD332B65D}" type="presOf" srcId="{3CF30918-0980-4143-ADD2-0AC1E84162CB}" destId="{D21CBD18-6EC9-FF47-9527-6938818B4EBC}" srcOrd="1" destOrd="0" presId="urn:microsoft.com/office/officeart/2008/layout/HorizontalMultiLevelHierarchy"/>
    <dgm:cxn modelId="{B6B3A16D-4CBF-AC49-A3D8-59D6E3A8B9DC}" srcId="{8E5A1F1A-6A75-E845-A69E-580774AD0D4F}" destId="{96F0082D-ABBC-D54F-A33C-4E2AACC7CF77}" srcOrd="1" destOrd="0" parTransId="{3BE77C9A-E3D9-0244-976B-7CBF223BC14E}" sibTransId="{9DC680C8-79D0-314E-A19C-EE6F8CC921E4}"/>
    <dgm:cxn modelId="{ED967C77-1FFB-F54D-8075-80BCC9EAB3D3}" type="presOf" srcId="{8B5404A6-18C6-0B48-ADDF-6E610C5BE8C4}" destId="{BF719F4D-816C-044F-B509-77AEEEB6EDC7}" srcOrd="0" destOrd="0" presId="urn:microsoft.com/office/officeart/2008/layout/HorizontalMultiLevelHierarchy"/>
    <dgm:cxn modelId="{B8411F78-280F-334A-A610-E5FE04881C25}" type="presOf" srcId="{9A14DAD3-95EC-8744-BA3D-D7AD6AB2DBCE}" destId="{CAA8429A-EE14-8246-8B90-D886B096B3FB}" srcOrd="1" destOrd="0" presId="urn:microsoft.com/office/officeart/2008/layout/HorizontalMultiLevelHierarchy"/>
    <dgm:cxn modelId="{2343F47E-5D7F-D649-8647-8D69A898EE51}" type="presOf" srcId="{4ECE93CE-EE31-2945-8844-36A89F20CAAB}" destId="{D0E22E33-976D-9F46-B328-B24CDEDAF81A}" srcOrd="0" destOrd="0" presId="urn:microsoft.com/office/officeart/2008/layout/HorizontalMultiLevelHierarchy"/>
    <dgm:cxn modelId="{531A9F7F-E4F7-314D-948E-07FB921FF5D6}" type="presOf" srcId="{8E5A1F1A-6A75-E845-A69E-580774AD0D4F}" destId="{C9B8498D-5E60-AC4C-8A30-4A6FD5C2456D}" srcOrd="0" destOrd="0" presId="urn:microsoft.com/office/officeart/2008/layout/HorizontalMultiLevelHierarchy"/>
    <dgm:cxn modelId="{2E7BB785-7F7A-A04A-A011-8B89D200E7F5}" type="presOf" srcId="{35B9C697-F051-E342-BBB2-8EA425D9DCD0}" destId="{106F3964-801D-1144-8314-1E7C8018A872}" srcOrd="0" destOrd="0" presId="urn:microsoft.com/office/officeart/2008/layout/HorizontalMultiLevelHierarchy"/>
    <dgm:cxn modelId="{0D1BAF88-4575-1641-89DE-F5F31A985908}" type="presOf" srcId="{9A14DAD3-95EC-8744-BA3D-D7AD6AB2DBCE}" destId="{58528FCB-7EFB-EE4E-94D9-6704E86B1CBF}" srcOrd="0" destOrd="0" presId="urn:microsoft.com/office/officeart/2008/layout/HorizontalMultiLevelHierarchy"/>
    <dgm:cxn modelId="{955D898D-D74C-2540-8BB4-4BE84F20BC68}" type="presOf" srcId="{546AB1FA-CF0B-6E41-AEAE-5EC8BAC8ABDC}" destId="{03BD1959-3978-9F45-B610-CEBAA845D057}" srcOrd="0" destOrd="0" presId="urn:microsoft.com/office/officeart/2008/layout/HorizontalMultiLevelHierarchy"/>
    <dgm:cxn modelId="{60394692-D025-D349-9396-7CB0DF3238D8}" type="presOf" srcId="{F0F9CDDA-CE45-7247-A772-DBD0C582C8A1}" destId="{7FFDDA29-4A28-DF48-81BD-3E752980A92B}" srcOrd="0" destOrd="0" presId="urn:microsoft.com/office/officeart/2008/layout/HorizontalMultiLevelHierarchy"/>
    <dgm:cxn modelId="{9A211AA5-D444-9B4C-91B6-37C9770761B8}" type="presOf" srcId="{EAC53A8E-4601-4F44-891E-4B8E1028C0F1}" destId="{F7EF35A5-00C0-4A49-A06A-DE8BD6FF1779}" srcOrd="1" destOrd="0" presId="urn:microsoft.com/office/officeart/2008/layout/HorizontalMultiLevelHierarchy"/>
    <dgm:cxn modelId="{8490F5AD-D243-B546-A60D-8C523835B77B}" srcId="{65B7F17E-0B35-1940-9F20-26D8E8607EDB}" destId="{8E5A1F1A-6A75-E845-A69E-580774AD0D4F}" srcOrd="0" destOrd="0" parTransId="{0D5C48A8-5503-874E-A04D-5F00E799CE4A}" sibTransId="{BE449790-3B16-B146-98D9-AE3461A1FE9D}"/>
    <dgm:cxn modelId="{65BF70B1-F83A-A041-A674-5C95094C173A}" type="presOf" srcId="{1260AA9B-A077-AE4A-A050-989B32A75197}" destId="{56BFB983-B213-BB43-A792-A1CAF9177C44}" srcOrd="0" destOrd="0" presId="urn:microsoft.com/office/officeart/2008/layout/HorizontalMultiLevelHierarchy"/>
    <dgm:cxn modelId="{F27C9BB3-2F46-9440-9B7F-FCCA23F89C1E}" type="presOf" srcId="{EAC53A8E-4601-4F44-891E-4B8E1028C0F1}" destId="{FFFE80A5-D8D2-6041-8102-DEC077D5EA1A}" srcOrd="0" destOrd="0" presId="urn:microsoft.com/office/officeart/2008/layout/HorizontalMultiLevelHierarchy"/>
    <dgm:cxn modelId="{90617BB4-B520-FF41-BC5E-46DB873F5253}" type="presOf" srcId="{C81B6BEE-D157-7143-854D-D3EA6FB42CAD}" destId="{C6FBABDE-3B47-2A45-A2A1-44D1D745D4CA}" srcOrd="0" destOrd="0" presId="urn:microsoft.com/office/officeart/2008/layout/HorizontalMultiLevelHierarchy"/>
    <dgm:cxn modelId="{89C83BB7-8E1C-3345-A890-F65D24BE5DD0}" srcId="{8E5A1F1A-6A75-E845-A69E-580774AD0D4F}" destId="{510A538B-2D4F-3B4B-86D8-FDC874AD4EDE}" srcOrd="0" destOrd="0" parTransId="{9A14DAD3-95EC-8744-BA3D-D7AD6AB2DBCE}" sibTransId="{7A9B94E7-1C6B-9944-9908-16346D583BA4}"/>
    <dgm:cxn modelId="{2437F5B9-885D-C347-AAC4-116D615C2434}" type="presOf" srcId="{3CF30918-0980-4143-ADD2-0AC1E84162CB}" destId="{C74E9798-7243-7546-A366-F581E10A38BF}" srcOrd="0" destOrd="0" presId="urn:microsoft.com/office/officeart/2008/layout/HorizontalMultiLevelHierarchy"/>
    <dgm:cxn modelId="{6D8209BE-41B4-0448-AA0E-EA001B523B52}" type="presOf" srcId="{73756F21-6544-424D-B4A2-AF8DC42CBD43}" destId="{9171487D-C326-0841-9947-959B48DEADE9}" srcOrd="1" destOrd="0" presId="urn:microsoft.com/office/officeart/2008/layout/HorizontalMultiLevelHierarchy"/>
    <dgm:cxn modelId="{3E3244CA-BEDC-6345-9C5F-7D9BBC741059}" srcId="{510A538B-2D4F-3B4B-86D8-FDC874AD4EDE}" destId="{35B9C697-F051-E342-BBB2-8EA425D9DCD0}" srcOrd="2" destOrd="0" parTransId="{73756F21-6544-424D-B4A2-AF8DC42CBD43}" sibTransId="{EAE67A49-880C-8B4C-8E7E-AC4E19DEED58}"/>
    <dgm:cxn modelId="{27AB07CB-2536-1041-B376-AD8B4C26CF0C}" type="presOf" srcId="{4D48D87B-56BE-C846-B99F-2328C4F49B38}" destId="{DE391075-D813-D249-9945-DA00F286A86F}" srcOrd="1" destOrd="0" presId="urn:microsoft.com/office/officeart/2008/layout/HorizontalMultiLevelHierarchy"/>
    <dgm:cxn modelId="{841D67CB-3A41-524A-A5EC-555EEA4E3699}" type="presOf" srcId="{4D48D87B-56BE-C846-B99F-2328C4F49B38}" destId="{741657B4-6C1E-9D4D-85F3-0D2C6199F50B}" srcOrd="0" destOrd="0" presId="urn:microsoft.com/office/officeart/2008/layout/HorizontalMultiLevelHierarchy"/>
    <dgm:cxn modelId="{395A9CCC-6ED9-854E-8666-11569DF6EB5B}" type="presOf" srcId="{65B7F17E-0B35-1940-9F20-26D8E8607EDB}" destId="{0E86ABED-57F0-3F43-BF69-ECD5F9AED0A0}" srcOrd="0" destOrd="0" presId="urn:microsoft.com/office/officeart/2008/layout/HorizontalMultiLevelHierarchy"/>
    <dgm:cxn modelId="{AE7F2CCE-BD11-D942-9C62-0248CEA3D6E9}" type="presOf" srcId="{0B369BCA-9CC1-B440-93E2-457EDA5551EB}" destId="{737B9430-C0F8-3746-A2E4-E84202BEFFCA}" srcOrd="0" destOrd="0" presId="urn:microsoft.com/office/officeart/2008/layout/HorizontalMultiLevelHierarchy"/>
    <dgm:cxn modelId="{377930D1-8A99-E044-8AF7-8AD35335BC27}" srcId="{510A538B-2D4F-3B4B-86D8-FDC874AD4EDE}" destId="{6373DFE3-87A3-E843-A808-D3947399862B}" srcOrd="0" destOrd="0" parTransId="{4D48D87B-56BE-C846-B99F-2328C4F49B38}" sibTransId="{E006D973-70E8-E54A-9831-866CDCA14D95}"/>
    <dgm:cxn modelId="{335B3AEA-6FD4-C84D-B7EC-0B4962F41D28}" type="presOf" srcId="{1260AA9B-A077-AE4A-A050-989B32A75197}" destId="{C35C5898-9FAD-994A-BC93-D57E1FC8D086}" srcOrd="1" destOrd="0" presId="urn:microsoft.com/office/officeart/2008/layout/HorizontalMultiLevelHierarchy"/>
    <dgm:cxn modelId="{71BFE2EA-AEA8-2B4B-8636-2EE6A1EA073A}" type="presOf" srcId="{546AB1FA-CF0B-6E41-AEAE-5EC8BAC8ABDC}" destId="{6DE12BC8-8934-5D4A-96B4-9997488EE0DB}" srcOrd="1" destOrd="0" presId="urn:microsoft.com/office/officeart/2008/layout/HorizontalMultiLevelHierarchy"/>
    <dgm:cxn modelId="{DE1562EF-534B-3C43-8438-8BF2FC9DB4D1}" type="presOf" srcId="{6373DFE3-87A3-E843-A808-D3947399862B}" destId="{8B1DC4F9-5078-B341-AABE-8B077348909F}" srcOrd="0" destOrd="0" presId="urn:microsoft.com/office/officeart/2008/layout/HorizontalMultiLevelHierarchy"/>
    <dgm:cxn modelId="{61F4B4FD-47B5-D544-A9E3-AA0788B65D85}" type="presOf" srcId="{FFE2AFD7-3E6A-2442-AADE-CFA2576CF0DD}" destId="{A32DE052-D675-4749-8775-EC486FC0ABB4}" srcOrd="0" destOrd="0" presId="urn:microsoft.com/office/officeart/2008/layout/HorizontalMultiLevelHierarchy"/>
    <dgm:cxn modelId="{DF4BAA5F-1857-1641-AAE9-6508C2BD4162}" type="presParOf" srcId="{0E86ABED-57F0-3F43-BF69-ECD5F9AED0A0}" destId="{4533CEDA-FE8A-844C-B861-4464C1E454F0}" srcOrd="0" destOrd="0" presId="urn:microsoft.com/office/officeart/2008/layout/HorizontalMultiLevelHierarchy"/>
    <dgm:cxn modelId="{B4DD2775-A83D-834D-843C-E51E4578886E}" type="presParOf" srcId="{4533CEDA-FE8A-844C-B861-4464C1E454F0}" destId="{C9B8498D-5E60-AC4C-8A30-4A6FD5C2456D}" srcOrd="0" destOrd="0" presId="urn:microsoft.com/office/officeart/2008/layout/HorizontalMultiLevelHierarchy"/>
    <dgm:cxn modelId="{807BF721-72DE-AD40-8A0A-9A7E6895ABEF}" type="presParOf" srcId="{4533CEDA-FE8A-844C-B861-4464C1E454F0}" destId="{5975F640-0DDA-FE47-96DB-6BEE44A801C2}" srcOrd="1" destOrd="0" presId="urn:microsoft.com/office/officeart/2008/layout/HorizontalMultiLevelHierarchy"/>
    <dgm:cxn modelId="{1E321BD4-027C-EC4A-907D-9DDAEE2B3471}" type="presParOf" srcId="{5975F640-0DDA-FE47-96DB-6BEE44A801C2}" destId="{58528FCB-7EFB-EE4E-94D9-6704E86B1CBF}" srcOrd="0" destOrd="0" presId="urn:microsoft.com/office/officeart/2008/layout/HorizontalMultiLevelHierarchy"/>
    <dgm:cxn modelId="{D9DE27AA-17CC-E840-BA7B-F5B55B52C391}" type="presParOf" srcId="{58528FCB-7EFB-EE4E-94D9-6704E86B1CBF}" destId="{CAA8429A-EE14-8246-8B90-D886B096B3FB}" srcOrd="0" destOrd="0" presId="urn:microsoft.com/office/officeart/2008/layout/HorizontalMultiLevelHierarchy"/>
    <dgm:cxn modelId="{0204FC88-7EDE-AF4E-9A57-5EDE9DF65FF7}" type="presParOf" srcId="{5975F640-0DDA-FE47-96DB-6BEE44A801C2}" destId="{5FB9F9A8-0D7B-5845-856A-6346EC8CBB4A}" srcOrd="1" destOrd="0" presId="urn:microsoft.com/office/officeart/2008/layout/HorizontalMultiLevelHierarchy"/>
    <dgm:cxn modelId="{575D9F2E-7AAF-C04F-B300-2E1D26A01B9A}" type="presParOf" srcId="{5FB9F9A8-0D7B-5845-856A-6346EC8CBB4A}" destId="{5E934E11-A835-6A45-9595-DBDE8758CC70}" srcOrd="0" destOrd="0" presId="urn:microsoft.com/office/officeart/2008/layout/HorizontalMultiLevelHierarchy"/>
    <dgm:cxn modelId="{B4C5F824-F5CE-3942-BFFF-2295FBE8BF34}" type="presParOf" srcId="{5FB9F9A8-0D7B-5845-856A-6346EC8CBB4A}" destId="{0C21780C-6B3C-044D-BE4B-C89D0E4AF292}" srcOrd="1" destOrd="0" presId="urn:microsoft.com/office/officeart/2008/layout/HorizontalMultiLevelHierarchy"/>
    <dgm:cxn modelId="{F787A368-69CD-F540-8B8D-4332722E0800}" type="presParOf" srcId="{0C21780C-6B3C-044D-BE4B-C89D0E4AF292}" destId="{741657B4-6C1E-9D4D-85F3-0D2C6199F50B}" srcOrd="0" destOrd="0" presId="urn:microsoft.com/office/officeart/2008/layout/HorizontalMultiLevelHierarchy"/>
    <dgm:cxn modelId="{CACB93F0-2DF9-8F41-BE0E-AF31E57720AC}" type="presParOf" srcId="{741657B4-6C1E-9D4D-85F3-0D2C6199F50B}" destId="{DE391075-D813-D249-9945-DA00F286A86F}" srcOrd="0" destOrd="0" presId="urn:microsoft.com/office/officeart/2008/layout/HorizontalMultiLevelHierarchy"/>
    <dgm:cxn modelId="{94AD1CA8-225F-6C49-B812-0B6D8FE16278}" type="presParOf" srcId="{0C21780C-6B3C-044D-BE4B-C89D0E4AF292}" destId="{9109BC8D-8B6E-6244-A02E-09788B13D545}" srcOrd="1" destOrd="0" presId="urn:microsoft.com/office/officeart/2008/layout/HorizontalMultiLevelHierarchy"/>
    <dgm:cxn modelId="{6D6E5995-910F-C14B-B593-86B3E5A0047A}" type="presParOf" srcId="{9109BC8D-8B6E-6244-A02E-09788B13D545}" destId="{8B1DC4F9-5078-B341-AABE-8B077348909F}" srcOrd="0" destOrd="0" presId="urn:microsoft.com/office/officeart/2008/layout/HorizontalMultiLevelHierarchy"/>
    <dgm:cxn modelId="{A8D4DEE7-DF43-F143-8236-6A0C7A349316}" type="presParOf" srcId="{9109BC8D-8B6E-6244-A02E-09788B13D545}" destId="{B93A410D-335E-D346-8BAD-C18765620F91}" srcOrd="1" destOrd="0" presId="urn:microsoft.com/office/officeart/2008/layout/HorizontalMultiLevelHierarchy"/>
    <dgm:cxn modelId="{4C9603BE-1BFF-E847-A717-938E1AD35134}" type="presParOf" srcId="{0C21780C-6B3C-044D-BE4B-C89D0E4AF292}" destId="{737B9430-C0F8-3746-A2E4-E84202BEFFCA}" srcOrd="2" destOrd="0" presId="urn:microsoft.com/office/officeart/2008/layout/HorizontalMultiLevelHierarchy"/>
    <dgm:cxn modelId="{18CCF2DD-5CAB-724F-8F4D-403CCCFA45CF}" type="presParOf" srcId="{737B9430-C0F8-3746-A2E4-E84202BEFFCA}" destId="{15ED2659-C5AA-8F45-B2F4-2384608C84BB}" srcOrd="0" destOrd="0" presId="urn:microsoft.com/office/officeart/2008/layout/HorizontalMultiLevelHierarchy"/>
    <dgm:cxn modelId="{9CEB9C0B-944B-964E-86D0-7EFDC241ED40}" type="presParOf" srcId="{0C21780C-6B3C-044D-BE4B-C89D0E4AF292}" destId="{255A06C2-5634-2046-B917-F11E941BF604}" srcOrd="3" destOrd="0" presId="urn:microsoft.com/office/officeart/2008/layout/HorizontalMultiLevelHierarchy"/>
    <dgm:cxn modelId="{9D9E9551-9D61-754D-9BF0-F0901C0BD011}" type="presParOf" srcId="{255A06C2-5634-2046-B917-F11E941BF604}" destId="{A32DE052-D675-4749-8775-EC486FC0ABB4}" srcOrd="0" destOrd="0" presId="urn:microsoft.com/office/officeart/2008/layout/HorizontalMultiLevelHierarchy"/>
    <dgm:cxn modelId="{375E4417-9F6C-0C4D-B920-54C96CE11B32}" type="presParOf" srcId="{255A06C2-5634-2046-B917-F11E941BF604}" destId="{053AE4DE-C4BD-EE45-9035-2BF419601B8D}" srcOrd="1" destOrd="0" presId="urn:microsoft.com/office/officeart/2008/layout/HorizontalMultiLevelHierarchy"/>
    <dgm:cxn modelId="{9FC191FC-4D55-B940-B473-B7605406E90F}" type="presParOf" srcId="{0C21780C-6B3C-044D-BE4B-C89D0E4AF292}" destId="{FE51612D-B238-844C-BAD7-8992CC705431}" srcOrd="4" destOrd="0" presId="urn:microsoft.com/office/officeart/2008/layout/HorizontalMultiLevelHierarchy"/>
    <dgm:cxn modelId="{45B7B50E-66A3-7C4B-82D5-AF0F34D486DC}" type="presParOf" srcId="{FE51612D-B238-844C-BAD7-8992CC705431}" destId="{9171487D-C326-0841-9947-959B48DEADE9}" srcOrd="0" destOrd="0" presId="urn:microsoft.com/office/officeart/2008/layout/HorizontalMultiLevelHierarchy"/>
    <dgm:cxn modelId="{28CFCC07-0B88-744B-BC68-16E04352CC6D}" type="presParOf" srcId="{0C21780C-6B3C-044D-BE4B-C89D0E4AF292}" destId="{21C73990-4C29-034A-BA7C-3E245C353D75}" srcOrd="5" destOrd="0" presId="urn:microsoft.com/office/officeart/2008/layout/HorizontalMultiLevelHierarchy"/>
    <dgm:cxn modelId="{E62E0B58-C979-6544-B556-6DED99EF9254}" type="presParOf" srcId="{21C73990-4C29-034A-BA7C-3E245C353D75}" destId="{106F3964-801D-1144-8314-1E7C8018A872}" srcOrd="0" destOrd="0" presId="urn:microsoft.com/office/officeart/2008/layout/HorizontalMultiLevelHierarchy"/>
    <dgm:cxn modelId="{D3E4296B-74F9-5F47-8439-F70D5376B414}" type="presParOf" srcId="{21C73990-4C29-034A-BA7C-3E245C353D75}" destId="{A0E10926-C28E-7E49-96B1-45521CCA9EA6}" srcOrd="1" destOrd="0" presId="urn:microsoft.com/office/officeart/2008/layout/HorizontalMultiLevelHierarchy"/>
    <dgm:cxn modelId="{C68FF8E4-2AB8-8349-9008-23C6E8B154EB}" type="presParOf" srcId="{5975F640-0DDA-FE47-96DB-6BEE44A801C2}" destId="{F76DDBBA-4079-E646-8A77-35CFE6047F2D}" srcOrd="2" destOrd="0" presId="urn:microsoft.com/office/officeart/2008/layout/HorizontalMultiLevelHierarchy"/>
    <dgm:cxn modelId="{69D70E5A-70D4-8344-89FA-F3B59DEC3741}" type="presParOf" srcId="{F76DDBBA-4079-E646-8A77-35CFE6047F2D}" destId="{BED0C9C5-6165-B44E-A55F-4D5B63E1BC8D}" srcOrd="0" destOrd="0" presId="urn:microsoft.com/office/officeart/2008/layout/HorizontalMultiLevelHierarchy"/>
    <dgm:cxn modelId="{3736F59D-1D8D-3E4A-812F-7EB9A6337BCE}" type="presParOf" srcId="{5975F640-0DDA-FE47-96DB-6BEE44A801C2}" destId="{5A1FC83F-70FC-1F4D-BCFB-8A13DF4DC0C8}" srcOrd="3" destOrd="0" presId="urn:microsoft.com/office/officeart/2008/layout/HorizontalMultiLevelHierarchy"/>
    <dgm:cxn modelId="{9FBB2DDD-A255-6A46-99AD-C1D98E0F27A8}" type="presParOf" srcId="{5A1FC83F-70FC-1F4D-BCFB-8A13DF4DC0C8}" destId="{06ABDB5E-03B5-DD41-A94D-858FE9922F55}" srcOrd="0" destOrd="0" presId="urn:microsoft.com/office/officeart/2008/layout/HorizontalMultiLevelHierarchy"/>
    <dgm:cxn modelId="{4EE3804B-3AE9-5F47-BBDF-A47439C63A20}" type="presParOf" srcId="{5A1FC83F-70FC-1F4D-BCFB-8A13DF4DC0C8}" destId="{F6E1E469-B4EB-2640-8480-EC938864B166}" srcOrd="1" destOrd="0" presId="urn:microsoft.com/office/officeart/2008/layout/HorizontalMultiLevelHierarchy"/>
    <dgm:cxn modelId="{BC9FDA83-D33C-4944-9C11-C8FAB9592A9C}" type="presParOf" srcId="{5975F640-0DDA-FE47-96DB-6BEE44A801C2}" destId="{7FFDDA29-4A28-DF48-81BD-3E752980A92B}" srcOrd="4" destOrd="0" presId="urn:microsoft.com/office/officeart/2008/layout/HorizontalMultiLevelHierarchy"/>
    <dgm:cxn modelId="{D6511E20-F160-C043-BE15-63B3577A9EEC}" type="presParOf" srcId="{7FFDDA29-4A28-DF48-81BD-3E752980A92B}" destId="{52F88978-136E-0147-8814-1636B8C5F3AB}" srcOrd="0" destOrd="0" presId="urn:microsoft.com/office/officeart/2008/layout/HorizontalMultiLevelHierarchy"/>
    <dgm:cxn modelId="{907DC59B-C940-2140-AF0E-C4C027520EF6}" type="presParOf" srcId="{5975F640-0DDA-FE47-96DB-6BEE44A801C2}" destId="{A9C39494-EDD8-1C44-AADA-F13A076B4B1A}" srcOrd="5" destOrd="0" presId="urn:microsoft.com/office/officeart/2008/layout/HorizontalMultiLevelHierarchy"/>
    <dgm:cxn modelId="{6764542C-14FA-AF40-9EC6-72199C2B8D70}" type="presParOf" srcId="{A9C39494-EDD8-1C44-AADA-F13A076B4B1A}" destId="{F8A3DB5D-7315-BB43-B8A8-660A10BF2D55}" srcOrd="0" destOrd="0" presId="urn:microsoft.com/office/officeart/2008/layout/HorizontalMultiLevelHierarchy"/>
    <dgm:cxn modelId="{B58FA08A-56DA-7E4C-82F4-2A632B81E19C}" type="presParOf" srcId="{A9C39494-EDD8-1C44-AADA-F13A076B4B1A}" destId="{8A4CAC22-52EE-544B-A186-1C7E72EFD920}" srcOrd="1" destOrd="0" presId="urn:microsoft.com/office/officeart/2008/layout/HorizontalMultiLevelHierarchy"/>
    <dgm:cxn modelId="{0601A9AD-B634-8F48-9773-8B87FFFB582D}" type="presParOf" srcId="{5975F640-0DDA-FE47-96DB-6BEE44A801C2}" destId="{03BD1959-3978-9F45-B610-CEBAA845D057}" srcOrd="6" destOrd="0" presId="urn:microsoft.com/office/officeart/2008/layout/HorizontalMultiLevelHierarchy"/>
    <dgm:cxn modelId="{ED574BDB-FCEE-F546-8FFF-BD2CC613846A}" type="presParOf" srcId="{03BD1959-3978-9F45-B610-CEBAA845D057}" destId="{6DE12BC8-8934-5D4A-96B4-9997488EE0DB}" srcOrd="0" destOrd="0" presId="urn:microsoft.com/office/officeart/2008/layout/HorizontalMultiLevelHierarchy"/>
    <dgm:cxn modelId="{85D0872C-B0E2-FE47-B337-460A63BC8B6C}" type="presParOf" srcId="{5975F640-0DDA-FE47-96DB-6BEE44A801C2}" destId="{2643E95E-E085-BF41-B95C-7F4A03A3713D}" srcOrd="7" destOrd="0" presId="urn:microsoft.com/office/officeart/2008/layout/HorizontalMultiLevelHierarchy"/>
    <dgm:cxn modelId="{23C8E176-592F-8043-AC92-1FF0957BF147}" type="presParOf" srcId="{2643E95E-E085-BF41-B95C-7F4A03A3713D}" destId="{A1C1098A-4908-5543-A876-EE77F936B57C}" srcOrd="0" destOrd="0" presId="urn:microsoft.com/office/officeart/2008/layout/HorizontalMultiLevelHierarchy"/>
    <dgm:cxn modelId="{593A63C4-60BF-824D-9A1B-81735A8186D2}" type="presParOf" srcId="{2643E95E-E085-BF41-B95C-7F4A03A3713D}" destId="{A0C498B5-ECC2-1441-9B44-ADA276D5599E}" srcOrd="1" destOrd="0" presId="urn:microsoft.com/office/officeart/2008/layout/HorizontalMultiLevelHierarchy"/>
    <dgm:cxn modelId="{CCC72A99-3922-0A4D-8597-83F57B7FF2B6}" type="presParOf" srcId="{A0C498B5-ECC2-1441-9B44-ADA276D5599E}" destId="{56BFB983-B213-BB43-A792-A1CAF9177C44}" srcOrd="0" destOrd="0" presId="urn:microsoft.com/office/officeart/2008/layout/HorizontalMultiLevelHierarchy"/>
    <dgm:cxn modelId="{0BAA526A-CDBC-8245-9C00-BD8D8550A0D9}" type="presParOf" srcId="{56BFB983-B213-BB43-A792-A1CAF9177C44}" destId="{C35C5898-9FAD-994A-BC93-D57E1FC8D086}" srcOrd="0" destOrd="0" presId="urn:microsoft.com/office/officeart/2008/layout/HorizontalMultiLevelHierarchy"/>
    <dgm:cxn modelId="{DFB42691-AA11-9E4D-91C5-3F8E29EDDD40}" type="presParOf" srcId="{A0C498B5-ECC2-1441-9B44-ADA276D5599E}" destId="{B2FE2802-1C7C-2F4C-8535-8E7175954F38}" srcOrd="1" destOrd="0" presId="urn:microsoft.com/office/officeart/2008/layout/HorizontalMultiLevelHierarchy"/>
    <dgm:cxn modelId="{265D1540-5A68-4347-8B22-9824DCC01065}" type="presParOf" srcId="{B2FE2802-1C7C-2F4C-8535-8E7175954F38}" destId="{BF719F4D-816C-044F-B509-77AEEEB6EDC7}" srcOrd="0" destOrd="0" presId="urn:microsoft.com/office/officeart/2008/layout/HorizontalMultiLevelHierarchy"/>
    <dgm:cxn modelId="{E73F17C0-05D5-484B-AFF6-DC07BDAA27F4}" type="presParOf" srcId="{B2FE2802-1C7C-2F4C-8535-8E7175954F38}" destId="{17277ED8-F398-6945-ABAE-34590CEA0A50}" srcOrd="1" destOrd="0" presId="urn:microsoft.com/office/officeart/2008/layout/HorizontalMultiLevelHierarchy"/>
    <dgm:cxn modelId="{B7268026-BA0D-744A-97AA-87F14FC5A5CA}" type="presParOf" srcId="{A0C498B5-ECC2-1441-9B44-ADA276D5599E}" destId="{FFFE80A5-D8D2-6041-8102-DEC077D5EA1A}" srcOrd="2" destOrd="0" presId="urn:microsoft.com/office/officeart/2008/layout/HorizontalMultiLevelHierarchy"/>
    <dgm:cxn modelId="{0A4168E5-F508-9149-ABBA-CD9FAAF56EFF}" type="presParOf" srcId="{FFFE80A5-D8D2-6041-8102-DEC077D5EA1A}" destId="{F7EF35A5-00C0-4A49-A06A-DE8BD6FF1779}" srcOrd="0" destOrd="0" presId="urn:microsoft.com/office/officeart/2008/layout/HorizontalMultiLevelHierarchy"/>
    <dgm:cxn modelId="{372EE740-E86F-5C42-936B-07A9B7785436}" type="presParOf" srcId="{A0C498B5-ECC2-1441-9B44-ADA276D5599E}" destId="{350B5971-9114-A440-8CEB-F2EE36227BC5}" srcOrd="3" destOrd="0" presId="urn:microsoft.com/office/officeart/2008/layout/HorizontalMultiLevelHierarchy"/>
    <dgm:cxn modelId="{EEE44F6E-0907-8242-B646-C3F132BDF250}" type="presParOf" srcId="{350B5971-9114-A440-8CEB-F2EE36227BC5}" destId="{D0E22E33-976D-9F46-B328-B24CDEDAF81A}" srcOrd="0" destOrd="0" presId="urn:microsoft.com/office/officeart/2008/layout/HorizontalMultiLevelHierarchy"/>
    <dgm:cxn modelId="{BE5FD9E9-11E7-6D49-9DBD-3E8AF99BF3E1}" type="presParOf" srcId="{350B5971-9114-A440-8CEB-F2EE36227BC5}" destId="{9D69AFCA-4D48-5245-9E4C-FAD10A01AE06}" srcOrd="1" destOrd="0" presId="urn:microsoft.com/office/officeart/2008/layout/HorizontalMultiLevelHierarchy"/>
    <dgm:cxn modelId="{00C85101-DB6C-8443-BC61-2547F1700FA3}" type="presParOf" srcId="{A0C498B5-ECC2-1441-9B44-ADA276D5599E}" destId="{C74E9798-7243-7546-A366-F581E10A38BF}" srcOrd="4" destOrd="0" presId="urn:microsoft.com/office/officeart/2008/layout/HorizontalMultiLevelHierarchy"/>
    <dgm:cxn modelId="{9DBD5BEE-A49D-6445-B469-2B7C8B967958}" type="presParOf" srcId="{C74E9798-7243-7546-A366-F581E10A38BF}" destId="{D21CBD18-6EC9-FF47-9527-6938818B4EBC}" srcOrd="0" destOrd="0" presId="urn:microsoft.com/office/officeart/2008/layout/HorizontalMultiLevelHierarchy"/>
    <dgm:cxn modelId="{D2709BD3-971E-3449-9D7F-E225A8902A3C}" type="presParOf" srcId="{A0C498B5-ECC2-1441-9B44-ADA276D5599E}" destId="{0CDC2857-315D-2342-B64B-D39B753688C9}" srcOrd="5" destOrd="0" presId="urn:microsoft.com/office/officeart/2008/layout/HorizontalMultiLevelHierarchy"/>
    <dgm:cxn modelId="{C38647A5-0D96-6F49-9347-1BA940A95707}" type="presParOf" srcId="{0CDC2857-315D-2342-B64B-D39B753688C9}" destId="{C6FBABDE-3B47-2A45-A2A1-44D1D745D4CA}" srcOrd="0" destOrd="0" presId="urn:microsoft.com/office/officeart/2008/layout/HorizontalMultiLevelHierarchy"/>
    <dgm:cxn modelId="{6B81FBFD-15F5-A140-952C-4FDEBB7B1D77}" type="presParOf" srcId="{0CDC2857-315D-2342-B64B-D39B753688C9}" destId="{A42494E6-2510-0749-B050-A86741E71BE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7F17E-0B35-1940-9F20-26D8E8607EDB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E5A1F1A-6A75-E845-A69E-580774AD0D4F}">
      <dgm:prSet custT="1"/>
      <dgm:spPr/>
      <dgm:t>
        <a:bodyPr/>
        <a:lstStyle/>
        <a:p>
          <a:r>
            <a:rPr lang="pl-PL" sz="4400" dirty="0"/>
            <a:t>Badanie potrzeb PS</a:t>
          </a:r>
        </a:p>
      </dgm:t>
    </dgm:pt>
    <dgm:pt modelId="{0D5C48A8-5503-874E-A04D-5F00E799CE4A}" type="parTrans" cxnId="{8490F5AD-D243-B546-A60D-8C523835B77B}">
      <dgm:prSet/>
      <dgm:spPr/>
      <dgm:t>
        <a:bodyPr/>
        <a:lstStyle/>
        <a:p>
          <a:endParaRPr lang="pl-PL"/>
        </a:p>
      </dgm:t>
    </dgm:pt>
    <dgm:pt modelId="{BE449790-3B16-B146-98D9-AE3461A1FE9D}" type="sibTrans" cxnId="{8490F5AD-D243-B546-A60D-8C523835B77B}">
      <dgm:prSet/>
      <dgm:spPr/>
      <dgm:t>
        <a:bodyPr/>
        <a:lstStyle/>
        <a:p>
          <a:endParaRPr lang="pl-PL"/>
        </a:p>
      </dgm:t>
    </dgm:pt>
    <dgm:pt modelId="{510A538B-2D4F-3B4B-86D8-FDC874AD4EDE}">
      <dgm:prSet/>
      <dgm:spPr/>
      <dgm:t>
        <a:bodyPr/>
        <a:lstStyle/>
        <a:p>
          <a:r>
            <a:rPr lang="pl-PL" dirty="0"/>
            <a:t>Narzędzie opracowane przez GR i MRPiPS</a:t>
          </a:r>
        </a:p>
      </dgm:t>
    </dgm:pt>
    <dgm:pt modelId="{9A14DAD3-95EC-8744-BA3D-D7AD6AB2DBCE}" type="parTrans" cxnId="{89C83BB7-8E1C-3345-A890-F65D24BE5DD0}">
      <dgm:prSet/>
      <dgm:spPr/>
      <dgm:t>
        <a:bodyPr/>
        <a:lstStyle/>
        <a:p>
          <a:endParaRPr lang="pl-PL"/>
        </a:p>
      </dgm:t>
    </dgm:pt>
    <dgm:pt modelId="{7A9B94E7-1C6B-9944-9908-16346D583BA4}" type="sibTrans" cxnId="{89C83BB7-8E1C-3345-A890-F65D24BE5DD0}">
      <dgm:prSet/>
      <dgm:spPr/>
      <dgm:t>
        <a:bodyPr/>
        <a:lstStyle/>
        <a:p>
          <a:endParaRPr lang="pl-PL"/>
        </a:p>
      </dgm:t>
    </dgm:pt>
    <dgm:pt modelId="{96F0082D-ABBC-D54F-A33C-4E2AACC7CF77}">
      <dgm:prSet/>
      <dgm:spPr/>
      <dgm:t>
        <a:bodyPr/>
        <a:lstStyle/>
        <a:p>
          <a:r>
            <a:rPr lang="pl-PL" dirty="0"/>
            <a:t>Ankieta rozesłana do wszystkich PS z listy MRPiPS</a:t>
          </a:r>
        </a:p>
      </dgm:t>
    </dgm:pt>
    <dgm:pt modelId="{3BE77C9A-E3D9-0244-976B-7CBF223BC14E}" type="parTrans" cxnId="{B6B3A16D-4CBF-AC49-A3D8-59D6E3A8B9DC}">
      <dgm:prSet/>
      <dgm:spPr/>
      <dgm:t>
        <a:bodyPr/>
        <a:lstStyle/>
        <a:p>
          <a:endParaRPr lang="pl-PL"/>
        </a:p>
      </dgm:t>
    </dgm:pt>
    <dgm:pt modelId="{9DC680C8-79D0-314E-A19C-EE6F8CC921E4}" type="sibTrans" cxnId="{B6B3A16D-4CBF-AC49-A3D8-59D6E3A8B9DC}">
      <dgm:prSet/>
      <dgm:spPr/>
      <dgm:t>
        <a:bodyPr/>
        <a:lstStyle/>
        <a:p>
          <a:endParaRPr lang="pl-PL"/>
        </a:p>
      </dgm:t>
    </dgm:pt>
    <dgm:pt modelId="{7E6DAD9A-C9EB-1845-8483-55B47351D0AB}">
      <dgm:prSet/>
      <dgm:spPr/>
      <dgm:t>
        <a:bodyPr/>
        <a:lstStyle/>
        <a:p>
          <a:r>
            <a:rPr lang="pl-PL" dirty="0"/>
            <a:t>Zwrot: 25% (ok. 200 ankiet)</a:t>
          </a:r>
        </a:p>
      </dgm:t>
    </dgm:pt>
    <dgm:pt modelId="{F0F9CDDA-CE45-7247-A772-DBD0C582C8A1}" type="parTrans" cxnId="{063ADC13-4105-9741-875F-29E51636A708}">
      <dgm:prSet/>
      <dgm:spPr/>
      <dgm:t>
        <a:bodyPr/>
        <a:lstStyle/>
        <a:p>
          <a:endParaRPr lang="pl-PL"/>
        </a:p>
      </dgm:t>
    </dgm:pt>
    <dgm:pt modelId="{A2977ECC-3DE1-FF43-A7ED-A6D902E51B1B}" type="sibTrans" cxnId="{063ADC13-4105-9741-875F-29E51636A708}">
      <dgm:prSet/>
      <dgm:spPr/>
      <dgm:t>
        <a:bodyPr/>
        <a:lstStyle/>
        <a:p>
          <a:endParaRPr lang="pl-PL"/>
        </a:p>
      </dgm:t>
    </dgm:pt>
    <dgm:pt modelId="{6373DFE3-87A3-E843-A808-D3947399862B}">
      <dgm:prSet/>
      <dgm:spPr/>
      <dgm:t>
        <a:bodyPr/>
        <a:lstStyle/>
        <a:p>
          <a:r>
            <a:rPr lang="pl-PL" dirty="0"/>
            <a:t>Potrzeby w ciągu najbliższych 12 miesięcy</a:t>
          </a:r>
        </a:p>
      </dgm:t>
    </dgm:pt>
    <dgm:pt modelId="{4D48D87B-56BE-C846-B99F-2328C4F49B38}" type="parTrans" cxnId="{377930D1-8A99-E044-8AF7-8AD35335BC27}">
      <dgm:prSet/>
      <dgm:spPr/>
      <dgm:t>
        <a:bodyPr/>
        <a:lstStyle/>
        <a:p>
          <a:endParaRPr lang="pl-PL"/>
        </a:p>
      </dgm:t>
    </dgm:pt>
    <dgm:pt modelId="{E006D973-70E8-E54A-9831-866CDCA14D95}" type="sibTrans" cxnId="{377930D1-8A99-E044-8AF7-8AD35335BC27}">
      <dgm:prSet/>
      <dgm:spPr/>
      <dgm:t>
        <a:bodyPr/>
        <a:lstStyle/>
        <a:p>
          <a:endParaRPr lang="pl-PL"/>
        </a:p>
      </dgm:t>
    </dgm:pt>
    <dgm:pt modelId="{FFE2AFD7-3E6A-2442-AADE-CFA2576CF0DD}">
      <dgm:prSet/>
      <dgm:spPr/>
      <dgm:t>
        <a:bodyPr/>
        <a:lstStyle/>
        <a:p>
          <a:r>
            <a:rPr lang="pl-PL" dirty="0"/>
            <a:t>Potrzeby finansowe</a:t>
          </a:r>
        </a:p>
      </dgm:t>
    </dgm:pt>
    <dgm:pt modelId="{0B369BCA-9CC1-B440-93E2-457EDA5551EB}" type="parTrans" cxnId="{05FD5305-6BCB-0742-99EE-A741EA5E8205}">
      <dgm:prSet/>
      <dgm:spPr/>
      <dgm:t>
        <a:bodyPr/>
        <a:lstStyle/>
        <a:p>
          <a:endParaRPr lang="pl-PL"/>
        </a:p>
      </dgm:t>
    </dgm:pt>
    <dgm:pt modelId="{42B72F26-DBA9-AC4D-B0F2-1C92EB756FB6}" type="sibTrans" cxnId="{05FD5305-6BCB-0742-99EE-A741EA5E8205}">
      <dgm:prSet/>
      <dgm:spPr/>
      <dgm:t>
        <a:bodyPr/>
        <a:lstStyle/>
        <a:p>
          <a:endParaRPr lang="pl-PL"/>
        </a:p>
      </dgm:t>
    </dgm:pt>
    <dgm:pt modelId="{35B9C697-F051-E342-BBB2-8EA425D9DCD0}">
      <dgm:prSet/>
      <dgm:spPr/>
      <dgm:t>
        <a:bodyPr/>
        <a:lstStyle/>
        <a:p>
          <a:r>
            <a:rPr lang="pl-PL" dirty="0"/>
            <a:t>Potrzeby na doradztwo i szkolenie</a:t>
          </a:r>
        </a:p>
      </dgm:t>
    </dgm:pt>
    <dgm:pt modelId="{73756F21-6544-424D-B4A2-AF8DC42CBD43}" type="parTrans" cxnId="{3E3244CA-BEDC-6345-9C5F-7D9BBC741059}">
      <dgm:prSet/>
      <dgm:spPr/>
      <dgm:t>
        <a:bodyPr/>
        <a:lstStyle/>
        <a:p>
          <a:endParaRPr lang="pl-PL"/>
        </a:p>
      </dgm:t>
    </dgm:pt>
    <dgm:pt modelId="{EAE67A49-880C-8B4C-8E7E-AC4E19DEED58}" type="sibTrans" cxnId="{3E3244CA-BEDC-6345-9C5F-7D9BBC741059}">
      <dgm:prSet/>
      <dgm:spPr/>
      <dgm:t>
        <a:bodyPr/>
        <a:lstStyle/>
        <a:p>
          <a:endParaRPr lang="pl-PL"/>
        </a:p>
      </dgm:t>
    </dgm:pt>
    <dgm:pt modelId="{0E86ABED-57F0-3F43-BF69-ECD5F9AED0A0}" type="pres">
      <dgm:prSet presAssocID="{65B7F17E-0B35-1940-9F20-26D8E8607E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33CEDA-FE8A-844C-B861-4464C1E454F0}" type="pres">
      <dgm:prSet presAssocID="{8E5A1F1A-6A75-E845-A69E-580774AD0D4F}" presName="root1" presStyleCnt="0"/>
      <dgm:spPr/>
    </dgm:pt>
    <dgm:pt modelId="{C9B8498D-5E60-AC4C-8A30-4A6FD5C2456D}" type="pres">
      <dgm:prSet presAssocID="{8E5A1F1A-6A75-E845-A69E-580774AD0D4F}" presName="LevelOneTextNode" presStyleLbl="node0" presStyleIdx="0" presStyleCnt="1" custScaleY="122920">
        <dgm:presLayoutVars>
          <dgm:chPref val="3"/>
        </dgm:presLayoutVars>
      </dgm:prSet>
      <dgm:spPr/>
    </dgm:pt>
    <dgm:pt modelId="{5975F640-0DDA-FE47-96DB-6BEE44A801C2}" type="pres">
      <dgm:prSet presAssocID="{8E5A1F1A-6A75-E845-A69E-580774AD0D4F}" presName="level2hierChild" presStyleCnt="0"/>
      <dgm:spPr/>
    </dgm:pt>
    <dgm:pt modelId="{58528FCB-7EFB-EE4E-94D9-6704E86B1CBF}" type="pres">
      <dgm:prSet presAssocID="{9A14DAD3-95EC-8744-BA3D-D7AD6AB2DBCE}" presName="conn2-1" presStyleLbl="parChTrans1D2" presStyleIdx="0" presStyleCnt="3"/>
      <dgm:spPr/>
    </dgm:pt>
    <dgm:pt modelId="{CAA8429A-EE14-8246-8B90-D886B096B3FB}" type="pres">
      <dgm:prSet presAssocID="{9A14DAD3-95EC-8744-BA3D-D7AD6AB2DBCE}" presName="connTx" presStyleLbl="parChTrans1D2" presStyleIdx="0" presStyleCnt="3"/>
      <dgm:spPr/>
    </dgm:pt>
    <dgm:pt modelId="{5FB9F9A8-0D7B-5845-856A-6346EC8CBB4A}" type="pres">
      <dgm:prSet presAssocID="{510A538B-2D4F-3B4B-86D8-FDC874AD4EDE}" presName="root2" presStyleCnt="0"/>
      <dgm:spPr/>
    </dgm:pt>
    <dgm:pt modelId="{5E934E11-A835-6A45-9595-DBDE8758CC70}" type="pres">
      <dgm:prSet presAssocID="{510A538B-2D4F-3B4B-86D8-FDC874AD4EDE}" presName="LevelTwoTextNode" presStyleLbl="node2" presStyleIdx="0" presStyleCnt="3">
        <dgm:presLayoutVars>
          <dgm:chPref val="3"/>
        </dgm:presLayoutVars>
      </dgm:prSet>
      <dgm:spPr/>
    </dgm:pt>
    <dgm:pt modelId="{0C21780C-6B3C-044D-BE4B-C89D0E4AF292}" type="pres">
      <dgm:prSet presAssocID="{510A538B-2D4F-3B4B-86D8-FDC874AD4EDE}" presName="level3hierChild" presStyleCnt="0"/>
      <dgm:spPr/>
    </dgm:pt>
    <dgm:pt modelId="{741657B4-6C1E-9D4D-85F3-0D2C6199F50B}" type="pres">
      <dgm:prSet presAssocID="{4D48D87B-56BE-C846-B99F-2328C4F49B38}" presName="conn2-1" presStyleLbl="parChTrans1D3" presStyleIdx="0" presStyleCnt="3"/>
      <dgm:spPr/>
    </dgm:pt>
    <dgm:pt modelId="{DE391075-D813-D249-9945-DA00F286A86F}" type="pres">
      <dgm:prSet presAssocID="{4D48D87B-56BE-C846-B99F-2328C4F49B38}" presName="connTx" presStyleLbl="parChTrans1D3" presStyleIdx="0" presStyleCnt="3"/>
      <dgm:spPr/>
    </dgm:pt>
    <dgm:pt modelId="{9109BC8D-8B6E-6244-A02E-09788B13D545}" type="pres">
      <dgm:prSet presAssocID="{6373DFE3-87A3-E843-A808-D3947399862B}" presName="root2" presStyleCnt="0"/>
      <dgm:spPr/>
    </dgm:pt>
    <dgm:pt modelId="{8B1DC4F9-5078-B341-AABE-8B077348909F}" type="pres">
      <dgm:prSet presAssocID="{6373DFE3-87A3-E843-A808-D3947399862B}" presName="LevelTwoTextNode" presStyleLbl="node3" presStyleIdx="0" presStyleCnt="3">
        <dgm:presLayoutVars>
          <dgm:chPref val="3"/>
        </dgm:presLayoutVars>
      </dgm:prSet>
      <dgm:spPr/>
    </dgm:pt>
    <dgm:pt modelId="{B93A410D-335E-D346-8BAD-C18765620F91}" type="pres">
      <dgm:prSet presAssocID="{6373DFE3-87A3-E843-A808-D3947399862B}" presName="level3hierChild" presStyleCnt="0"/>
      <dgm:spPr/>
    </dgm:pt>
    <dgm:pt modelId="{737B9430-C0F8-3746-A2E4-E84202BEFFCA}" type="pres">
      <dgm:prSet presAssocID="{0B369BCA-9CC1-B440-93E2-457EDA5551EB}" presName="conn2-1" presStyleLbl="parChTrans1D3" presStyleIdx="1" presStyleCnt="3"/>
      <dgm:spPr/>
    </dgm:pt>
    <dgm:pt modelId="{15ED2659-C5AA-8F45-B2F4-2384608C84BB}" type="pres">
      <dgm:prSet presAssocID="{0B369BCA-9CC1-B440-93E2-457EDA5551EB}" presName="connTx" presStyleLbl="parChTrans1D3" presStyleIdx="1" presStyleCnt="3"/>
      <dgm:spPr/>
    </dgm:pt>
    <dgm:pt modelId="{255A06C2-5634-2046-B917-F11E941BF604}" type="pres">
      <dgm:prSet presAssocID="{FFE2AFD7-3E6A-2442-AADE-CFA2576CF0DD}" presName="root2" presStyleCnt="0"/>
      <dgm:spPr/>
    </dgm:pt>
    <dgm:pt modelId="{A32DE052-D675-4749-8775-EC486FC0ABB4}" type="pres">
      <dgm:prSet presAssocID="{FFE2AFD7-3E6A-2442-AADE-CFA2576CF0DD}" presName="LevelTwoTextNode" presStyleLbl="node3" presStyleIdx="1" presStyleCnt="3">
        <dgm:presLayoutVars>
          <dgm:chPref val="3"/>
        </dgm:presLayoutVars>
      </dgm:prSet>
      <dgm:spPr/>
    </dgm:pt>
    <dgm:pt modelId="{053AE4DE-C4BD-EE45-9035-2BF419601B8D}" type="pres">
      <dgm:prSet presAssocID="{FFE2AFD7-3E6A-2442-AADE-CFA2576CF0DD}" presName="level3hierChild" presStyleCnt="0"/>
      <dgm:spPr/>
    </dgm:pt>
    <dgm:pt modelId="{FE51612D-B238-844C-BAD7-8992CC705431}" type="pres">
      <dgm:prSet presAssocID="{73756F21-6544-424D-B4A2-AF8DC42CBD43}" presName="conn2-1" presStyleLbl="parChTrans1D3" presStyleIdx="2" presStyleCnt="3"/>
      <dgm:spPr/>
    </dgm:pt>
    <dgm:pt modelId="{9171487D-C326-0841-9947-959B48DEADE9}" type="pres">
      <dgm:prSet presAssocID="{73756F21-6544-424D-B4A2-AF8DC42CBD43}" presName="connTx" presStyleLbl="parChTrans1D3" presStyleIdx="2" presStyleCnt="3"/>
      <dgm:spPr/>
    </dgm:pt>
    <dgm:pt modelId="{21C73990-4C29-034A-BA7C-3E245C353D75}" type="pres">
      <dgm:prSet presAssocID="{35B9C697-F051-E342-BBB2-8EA425D9DCD0}" presName="root2" presStyleCnt="0"/>
      <dgm:spPr/>
    </dgm:pt>
    <dgm:pt modelId="{106F3964-801D-1144-8314-1E7C8018A872}" type="pres">
      <dgm:prSet presAssocID="{35B9C697-F051-E342-BBB2-8EA425D9DCD0}" presName="LevelTwoTextNode" presStyleLbl="node3" presStyleIdx="2" presStyleCnt="3">
        <dgm:presLayoutVars>
          <dgm:chPref val="3"/>
        </dgm:presLayoutVars>
      </dgm:prSet>
      <dgm:spPr/>
    </dgm:pt>
    <dgm:pt modelId="{A0E10926-C28E-7E49-96B1-45521CCA9EA6}" type="pres">
      <dgm:prSet presAssocID="{35B9C697-F051-E342-BBB2-8EA425D9DCD0}" presName="level3hierChild" presStyleCnt="0"/>
      <dgm:spPr/>
    </dgm:pt>
    <dgm:pt modelId="{F76DDBBA-4079-E646-8A77-35CFE6047F2D}" type="pres">
      <dgm:prSet presAssocID="{3BE77C9A-E3D9-0244-976B-7CBF223BC14E}" presName="conn2-1" presStyleLbl="parChTrans1D2" presStyleIdx="1" presStyleCnt="3"/>
      <dgm:spPr/>
    </dgm:pt>
    <dgm:pt modelId="{BED0C9C5-6165-B44E-A55F-4D5B63E1BC8D}" type="pres">
      <dgm:prSet presAssocID="{3BE77C9A-E3D9-0244-976B-7CBF223BC14E}" presName="connTx" presStyleLbl="parChTrans1D2" presStyleIdx="1" presStyleCnt="3"/>
      <dgm:spPr/>
    </dgm:pt>
    <dgm:pt modelId="{5A1FC83F-70FC-1F4D-BCFB-8A13DF4DC0C8}" type="pres">
      <dgm:prSet presAssocID="{96F0082D-ABBC-D54F-A33C-4E2AACC7CF77}" presName="root2" presStyleCnt="0"/>
      <dgm:spPr/>
    </dgm:pt>
    <dgm:pt modelId="{06ABDB5E-03B5-DD41-A94D-858FE9922F55}" type="pres">
      <dgm:prSet presAssocID="{96F0082D-ABBC-D54F-A33C-4E2AACC7CF77}" presName="LevelTwoTextNode" presStyleLbl="node2" presStyleIdx="1" presStyleCnt="3">
        <dgm:presLayoutVars>
          <dgm:chPref val="3"/>
        </dgm:presLayoutVars>
      </dgm:prSet>
      <dgm:spPr/>
    </dgm:pt>
    <dgm:pt modelId="{F6E1E469-B4EB-2640-8480-EC938864B166}" type="pres">
      <dgm:prSet presAssocID="{96F0082D-ABBC-D54F-A33C-4E2AACC7CF77}" presName="level3hierChild" presStyleCnt="0"/>
      <dgm:spPr/>
    </dgm:pt>
    <dgm:pt modelId="{7FFDDA29-4A28-DF48-81BD-3E752980A92B}" type="pres">
      <dgm:prSet presAssocID="{F0F9CDDA-CE45-7247-A772-DBD0C582C8A1}" presName="conn2-1" presStyleLbl="parChTrans1D2" presStyleIdx="2" presStyleCnt="3"/>
      <dgm:spPr/>
    </dgm:pt>
    <dgm:pt modelId="{52F88978-136E-0147-8814-1636B8C5F3AB}" type="pres">
      <dgm:prSet presAssocID="{F0F9CDDA-CE45-7247-A772-DBD0C582C8A1}" presName="connTx" presStyleLbl="parChTrans1D2" presStyleIdx="2" presStyleCnt="3"/>
      <dgm:spPr/>
    </dgm:pt>
    <dgm:pt modelId="{A9C39494-EDD8-1C44-AADA-F13A076B4B1A}" type="pres">
      <dgm:prSet presAssocID="{7E6DAD9A-C9EB-1845-8483-55B47351D0AB}" presName="root2" presStyleCnt="0"/>
      <dgm:spPr/>
    </dgm:pt>
    <dgm:pt modelId="{F8A3DB5D-7315-BB43-B8A8-660A10BF2D55}" type="pres">
      <dgm:prSet presAssocID="{7E6DAD9A-C9EB-1845-8483-55B47351D0AB}" presName="LevelTwoTextNode" presStyleLbl="node2" presStyleIdx="2" presStyleCnt="3">
        <dgm:presLayoutVars>
          <dgm:chPref val="3"/>
        </dgm:presLayoutVars>
      </dgm:prSet>
      <dgm:spPr/>
    </dgm:pt>
    <dgm:pt modelId="{8A4CAC22-52EE-544B-A186-1C7E72EFD920}" type="pres">
      <dgm:prSet presAssocID="{7E6DAD9A-C9EB-1845-8483-55B47351D0AB}" presName="level3hierChild" presStyleCnt="0"/>
      <dgm:spPr/>
    </dgm:pt>
  </dgm:ptLst>
  <dgm:cxnLst>
    <dgm:cxn modelId="{05FD5305-6BCB-0742-99EE-A741EA5E8205}" srcId="{510A538B-2D4F-3B4B-86D8-FDC874AD4EDE}" destId="{FFE2AFD7-3E6A-2442-AADE-CFA2576CF0DD}" srcOrd="1" destOrd="0" parTransId="{0B369BCA-9CC1-B440-93E2-457EDA5551EB}" sibTransId="{42B72F26-DBA9-AC4D-B0F2-1C92EB756FB6}"/>
    <dgm:cxn modelId="{46117B0D-A926-4C4F-8667-AEBA695714DA}" type="presOf" srcId="{7E6DAD9A-C9EB-1845-8483-55B47351D0AB}" destId="{F8A3DB5D-7315-BB43-B8A8-660A10BF2D55}" srcOrd="0" destOrd="0" presId="urn:microsoft.com/office/officeart/2008/layout/HorizontalMultiLevelHierarchy"/>
    <dgm:cxn modelId="{063ADC13-4105-9741-875F-29E51636A708}" srcId="{8E5A1F1A-6A75-E845-A69E-580774AD0D4F}" destId="{7E6DAD9A-C9EB-1845-8483-55B47351D0AB}" srcOrd="2" destOrd="0" parTransId="{F0F9CDDA-CE45-7247-A772-DBD0C582C8A1}" sibTransId="{A2977ECC-3DE1-FF43-A7ED-A6D902E51B1B}"/>
    <dgm:cxn modelId="{8BCE7218-95CF-7E4A-ADAA-EF468A47EAC0}" type="presOf" srcId="{510A538B-2D4F-3B4B-86D8-FDC874AD4EDE}" destId="{5E934E11-A835-6A45-9595-DBDE8758CC70}" srcOrd="0" destOrd="0" presId="urn:microsoft.com/office/officeart/2008/layout/HorizontalMultiLevelHierarchy"/>
    <dgm:cxn modelId="{2D4AFB23-4733-AA4C-8C8D-1F706A40FB9E}" type="presOf" srcId="{3BE77C9A-E3D9-0244-976B-7CBF223BC14E}" destId="{F76DDBBA-4079-E646-8A77-35CFE6047F2D}" srcOrd="0" destOrd="0" presId="urn:microsoft.com/office/officeart/2008/layout/HorizontalMultiLevelHierarchy"/>
    <dgm:cxn modelId="{DE0A652E-D631-A64B-B60F-9FDE265BAE86}" type="presOf" srcId="{73756F21-6544-424D-B4A2-AF8DC42CBD43}" destId="{FE51612D-B238-844C-BAD7-8992CC705431}" srcOrd="0" destOrd="0" presId="urn:microsoft.com/office/officeart/2008/layout/HorizontalMultiLevelHierarchy"/>
    <dgm:cxn modelId="{621CE532-853B-0C4F-995B-14CDF2406A41}" type="presOf" srcId="{3BE77C9A-E3D9-0244-976B-7CBF223BC14E}" destId="{BED0C9C5-6165-B44E-A55F-4D5B63E1BC8D}" srcOrd="1" destOrd="0" presId="urn:microsoft.com/office/officeart/2008/layout/HorizontalMultiLevelHierarchy"/>
    <dgm:cxn modelId="{A91E6F40-D86E-4F49-884D-D116FBEF5352}" type="presOf" srcId="{F0F9CDDA-CE45-7247-A772-DBD0C582C8A1}" destId="{52F88978-136E-0147-8814-1636B8C5F3AB}" srcOrd="1" destOrd="0" presId="urn:microsoft.com/office/officeart/2008/layout/HorizontalMultiLevelHierarchy"/>
    <dgm:cxn modelId="{93A5C453-625F-D549-A59E-72F5F1420289}" type="presOf" srcId="{0B369BCA-9CC1-B440-93E2-457EDA5551EB}" destId="{15ED2659-C5AA-8F45-B2F4-2384608C84BB}" srcOrd="1" destOrd="0" presId="urn:microsoft.com/office/officeart/2008/layout/HorizontalMultiLevelHierarchy"/>
    <dgm:cxn modelId="{7471BB54-DB09-B047-B229-D34B6D94E564}" type="presOf" srcId="{96F0082D-ABBC-D54F-A33C-4E2AACC7CF77}" destId="{06ABDB5E-03B5-DD41-A94D-858FE9922F55}" srcOrd="0" destOrd="0" presId="urn:microsoft.com/office/officeart/2008/layout/HorizontalMultiLevelHierarchy"/>
    <dgm:cxn modelId="{B6B3A16D-4CBF-AC49-A3D8-59D6E3A8B9DC}" srcId="{8E5A1F1A-6A75-E845-A69E-580774AD0D4F}" destId="{96F0082D-ABBC-D54F-A33C-4E2AACC7CF77}" srcOrd="1" destOrd="0" parTransId="{3BE77C9A-E3D9-0244-976B-7CBF223BC14E}" sibTransId="{9DC680C8-79D0-314E-A19C-EE6F8CC921E4}"/>
    <dgm:cxn modelId="{B8411F78-280F-334A-A610-E5FE04881C25}" type="presOf" srcId="{9A14DAD3-95EC-8744-BA3D-D7AD6AB2DBCE}" destId="{CAA8429A-EE14-8246-8B90-D886B096B3FB}" srcOrd="1" destOrd="0" presId="urn:microsoft.com/office/officeart/2008/layout/HorizontalMultiLevelHierarchy"/>
    <dgm:cxn modelId="{531A9F7F-E4F7-314D-948E-07FB921FF5D6}" type="presOf" srcId="{8E5A1F1A-6A75-E845-A69E-580774AD0D4F}" destId="{C9B8498D-5E60-AC4C-8A30-4A6FD5C2456D}" srcOrd="0" destOrd="0" presId="urn:microsoft.com/office/officeart/2008/layout/HorizontalMultiLevelHierarchy"/>
    <dgm:cxn modelId="{2E7BB785-7F7A-A04A-A011-8B89D200E7F5}" type="presOf" srcId="{35B9C697-F051-E342-BBB2-8EA425D9DCD0}" destId="{106F3964-801D-1144-8314-1E7C8018A872}" srcOrd="0" destOrd="0" presId="urn:microsoft.com/office/officeart/2008/layout/HorizontalMultiLevelHierarchy"/>
    <dgm:cxn modelId="{0D1BAF88-4575-1641-89DE-F5F31A985908}" type="presOf" srcId="{9A14DAD3-95EC-8744-BA3D-D7AD6AB2DBCE}" destId="{58528FCB-7EFB-EE4E-94D9-6704E86B1CBF}" srcOrd="0" destOrd="0" presId="urn:microsoft.com/office/officeart/2008/layout/HorizontalMultiLevelHierarchy"/>
    <dgm:cxn modelId="{60394692-D025-D349-9396-7CB0DF3238D8}" type="presOf" srcId="{F0F9CDDA-CE45-7247-A772-DBD0C582C8A1}" destId="{7FFDDA29-4A28-DF48-81BD-3E752980A92B}" srcOrd="0" destOrd="0" presId="urn:microsoft.com/office/officeart/2008/layout/HorizontalMultiLevelHierarchy"/>
    <dgm:cxn modelId="{8490F5AD-D243-B546-A60D-8C523835B77B}" srcId="{65B7F17E-0B35-1940-9F20-26D8E8607EDB}" destId="{8E5A1F1A-6A75-E845-A69E-580774AD0D4F}" srcOrd="0" destOrd="0" parTransId="{0D5C48A8-5503-874E-A04D-5F00E799CE4A}" sibTransId="{BE449790-3B16-B146-98D9-AE3461A1FE9D}"/>
    <dgm:cxn modelId="{89C83BB7-8E1C-3345-A890-F65D24BE5DD0}" srcId="{8E5A1F1A-6A75-E845-A69E-580774AD0D4F}" destId="{510A538B-2D4F-3B4B-86D8-FDC874AD4EDE}" srcOrd="0" destOrd="0" parTransId="{9A14DAD3-95EC-8744-BA3D-D7AD6AB2DBCE}" sibTransId="{7A9B94E7-1C6B-9944-9908-16346D583BA4}"/>
    <dgm:cxn modelId="{6D8209BE-41B4-0448-AA0E-EA001B523B52}" type="presOf" srcId="{73756F21-6544-424D-B4A2-AF8DC42CBD43}" destId="{9171487D-C326-0841-9947-959B48DEADE9}" srcOrd="1" destOrd="0" presId="urn:microsoft.com/office/officeart/2008/layout/HorizontalMultiLevelHierarchy"/>
    <dgm:cxn modelId="{3E3244CA-BEDC-6345-9C5F-7D9BBC741059}" srcId="{510A538B-2D4F-3B4B-86D8-FDC874AD4EDE}" destId="{35B9C697-F051-E342-BBB2-8EA425D9DCD0}" srcOrd="2" destOrd="0" parTransId="{73756F21-6544-424D-B4A2-AF8DC42CBD43}" sibTransId="{EAE67A49-880C-8B4C-8E7E-AC4E19DEED58}"/>
    <dgm:cxn modelId="{27AB07CB-2536-1041-B376-AD8B4C26CF0C}" type="presOf" srcId="{4D48D87B-56BE-C846-B99F-2328C4F49B38}" destId="{DE391075-D813-D249-9945-DA00F286A86F}" srcOrd="1" destOrd="0" presId="urn:microsoft.com/office/officeart/2008/layout/HorizontalMultiLevelHierarchy"/>
    <dgm:cxn modelId="{841D67CB-3A41-524A-A5EC-555EEA4E3699}" type="presOf" srcId="{4D48D87B-56BE-C846-B99F-2328C4F49B38}" destId="{741657B4-6C1E-9D4D-85F3-0D2C6199F50B}" srcOrd="0" destOrd="0" presId="urn:microsoft.com/office/officeart/2008/layout/HorizontalMultiLevelHierarchy"/>
    <dgm:cxn modelId="{395A9CCC-6ED9-854E-8666-11569DF6EB5B}" type="presOf" srcId="{65B7F17E-0B35-1940-9F20-26D8E8607EDB}" destId="{0E86ABED-57F0-3F43-BF69-ECD5F9AED0A0}" srcOrd="0" destOrd="0" presId="urn:microsoft.com/office/officeart/2008/layout/HorizontalMultiLevelHierarchy"/>
    <dgm:cxn modelId="{AE7F2CCE-BD11-D942-9C62-0248CEA3D6E9}" type="presOf" srcId="{0B369BCA-9CC1-B440-93E2-457EDA5551EB}" destId="{737B9430-C0F8-3746-A2E4-E84202BEFFCA}" srcOrd="0" destOrd="0" presId="urn:microsoft.com/office/officeart/2008/layout/HorizontalMultiLevelHierarchy"/>
    <dgm:cxn modelId="{377930D1-8A99-E044-8AF7-8AD35335BC27}" srcId="{510A538B-2D4F-3B4B-86D8-FDC874AD4EDE}" destId="{6373DFE3-87A3-E843-A808-D3947399862B}" srcOrd="0" destOrd="0" parTransId="{4D48D87B-56BE-C846-B99F-2328C4F49B38}" sibTransId="{E006D973-70E8-E54A-9831-866CDCA14D95}"/>
    <dgm:cxn modelId="{DE1562EF-534B-3C43-8438-8BF2FC9DB4D1}" type="presOf" srcId="{6373DFE3-87A3-E843-A808-D3947399862B}" destId="{8B1DC4F9-5078-B341-AABE-8B077348909F}" srcOrd="0" destOrd="0" presId="urn:microsoft.com/office/officeart/2008/layout/HorizontalMultiLevelHierarchy"/>
    <dgm:cxn modelId="{61F4B4FD-47B5-D544-A9E3-AA0788B65D85}" type="presOf" srcId="{FFE2AFD7-3E6A-2442-AADE-CFA2576CF0DD}" destId="{A32DE052-D675-4749-8775-EC486FC0ABB4}" srcOrd="0" destOrd="0" presId="urn:microsoft.com/office/officeart/2008/layout/HorizontalMultiLevelHierarchy"/>
    <dgm:cxn modelId="{DF4BAA5F-1857-1641-AAE9-6508C2BD4162}" type="presParOf" srcId="{0E86ABED-57F0-3F43-BF69-ECD5F9AED0A0}" destId="{4533CEDA-FE8A-844C-B861-4464C1E454F0}" srcOrd="0" destOrd="0" presId="urn:microsoft.com/office/officeart/2008/layout/HorizontalMultiLevelHierarchy"/>
    <dgm:cxn modelId="{B4DD2775-A83D-834D-843C-E51E4578886E}" type="presParOf" srcId="{4533CEDA-FE8A-844C-B861-4464C1E454F0}" destId="{C9B8498D-5E60-AC4C-8A30-4A6FD5C2456D}" srcOrd="0" destOrd="0" presId="urn:microsoft.com/office/officeart/2008/layout/HorizontalMultiLevelHierarchy"/>
    <dgm:cxn modelId="{807BF721-72DE-AD40-8A0A-9A7E6895ABEF}" type="presParOf" srcId="{4533CEDA-FE8A-844C-B861-4464C1E454F0}" destId="{5975F640-0DDA-FE47-96DB-6BEE44A801C2}" srcOrd="1" destOrd="0" presId="urn:microsoft.com/office/officeart/2008/layout/HorizontalMultiLevelHierarchy"/>
    <dgm:cxn modelId="{1E321BD4-027C-EC4A-907D-9DDAEE2B3471}" type="presParOf" srcId="{5975F640-0DDA-FE47-96DB-6BEE44A801C2}" destId="{58528FCB-7EFB-EE4E-94D9-6704E86B1CBF}" srcOrd="0" destOrd="0" presId="urn:microsoft.com/office/officeart/2008/layout/HorizontalMultiLevelHierarchy"/>
    <dgm:cxn modelId="{D9DE27AA-17CC-E840-BA7B-F5B55B52C391}" type="presParOf" srcId="{58528FCB-7EFB-EE4E-94D9-6704E86B1CBF}" destId="{CAA8429A-EE14-8246-8B90-D886B096B3FB}" srcOrd="0" destOrd="0" presId="urn:microsoft.com/office/officeart/2008/layout/HorizontalMultiLevelHierarchy"/>
    <dgm:cxn modelId="{0204FC88-7EDE-AF4E-9A57-5EDE9DF65FF7}" type="presParOf" srcId="{5975F640-0DDA-FE47-96DB-6BEE44A801C2}" destId="{5FB9F9A8-0D7B-5845-856A-6346EC8CBB4A}" srcOrd="1" destOrd="0" presId="urn:microsoft.com/office/officeart/2008/layout/HorizontalMultiLevelHierarchy"/>
    <dgm:cxn modelId="{575D9F2E-7AAF-C04F-B300-2E1D26A01B9A}" type="presParOf" srcId="{5FB9F9A8-0D7B-5845-856A-6346EC8CBB4A}" destId="{5E934E11-A835-6A45-9595-DBDE8758CC70}" srcOrd="0" destOrd="0" presId="urn:microsoft.com/office/officeart/2008/layout/HorizontalMultiLevelHierarchy"/>
    <dgm:cxn modelId="{B4C5F824-F5CE-3942-BFFF-2295FBE8BF34}" type="presParOf" srcId="{5FB9F9A8-0D7B-5845-856A-6346EC8CBB4A}" destId="{0C21780C-6B3C-044D-BE4B-C89D0E4AF292}" srcOrd="1" destOrd="0" presId="urn:microsoft.com/office/officeart/2008/layout/HorizontalMultiLevelHierarchy"/>
    <dgm:cxn modelId="{F787A368-69CD-F540-8B8D-4332722E0800}" type="presParOf" srcId="{0C21780C-6B3C-044D-BE4B-C89D0E4AF292}" destId="{741657B4-6C1E-9D4D-85F3-0D2C6199F50B}" srcOrd="0" destOrd="0" presId="urn:microsoft.com/office/officeart/2008/layout/HorizontalMultiLevelHierarchy"/>
    <dgm:cxn modelId="{CACB93F0-2DF9-8F41-BE0E-AF31E57720AC}" type="presParOf" srcId="{741657B4-6C1E-9D4D-85F3-0D2C6199F50B}" destId="{DE391075-D813-D249-9945-DA00F286A86F}" srcOrd="0" destOrd="0" presId="urn:microsoft.com/office/officeart/2008/layout/HorizontalMultiLevelHierarchy"/>
    <dgm:cxn modelId="{94AD1CA8-225F-6C49-B812-0B6D8FE16278}" type="presParOf" srcId="{0C21780C-6B3C-044D-BE4B-C89D0E4AF292}" destId="{9109BC8D-8B6E-6244-A02E-09788B13D545}" srcOrd="1" destOrd="0" presId="urn:microsoft.com/office/officeart/2008/layout/HorizontalMultiLevelHierarchy"/>
    <dgm:cxn modelId="{6D6E5995-910F-C14B-B593-86B3E5A0047A}" type="presParOf" srcId="{9109BC8D-8B6E-6244-A02E-09788B13D545}" destId="{8B1DC4F9-5078-B341-AABE-8B077348909F}" srcOrd="0" destOrd="0" presId="urn:microsoft.com/office/officeart/2008/layout/HorizontalMultiLevelHierarchy"/>
    <dgm:cxn modelId="{A8D4DEE7-DF43-F143-8236-6A0C7A349316}" type="presParOf" srcId="{9109BC8D-8B6E-6244-A02E-09788B13D545}" destId="{B93A410D-335E-D346-8BAD-C18765620F91}" srcOrd="1" destOrd="0" presId="urn:microsoft.com/office/officeart/2008/layout/HorizontalMultiLevelHierarchy"/>
    <dgm:cxn modelId="{4C9603BE-1BFF-E847-A717-938E1AD35134}" type="presParOf" srcId="{0C21780C-6B3C-044D-BE4B-C89D0E4AF292}" destId="{737B9430-C0F8-3746-A2E4-E84202BEFFCA}" srcOrd="2" destOrd="0" presId="urn:microsoft.com/office/officeart/2008/layout/HorizontalMultiLevelHierarchy"/>
    <dgm:cxn modelId="{18CCF2DD-5CAB-724F-8F4D-403CCCFA45CF}" type="presParOf" srcId="{737B9430-C0F8-3746-A2E4-E84202BEFFCA}" destId="{15ED2659-C5AA-8F45-B2F4-2384608C84BB}" srcOrd="0" destOrd="0" presId="urn:microsoft.com/office/officeart/2008/layout/HorizontalMultiLevelHierarchy"/>
    <dgm:cxn modelId="{9CEB9C0B-944B-964E-86D0-7EFDC241ED40}" type="presParOf" srcId="{0C21780C-6B3C-044D-BE4B-C89D0E4AF292}" destId="{255A06C2-5634-2046-B917-F11E941BF604}" srcOrd="3" destOrd="0" presId="urn:microsoft.com/office/officeart/2008/layout/HorizontalMultiLevelHierarchy"/>
    <dgm:cxn modelId="{9D9E9551-9D61-754D-9BF0-F0901C0BD011}" type="presParOf" srcId="{255A06C2-5634-2046-B917-F11E941BF604}" destId="{A32DE052-D675-4749-8775-EC486FC0ABB4}" srcOrd="0" destOrd="0" presId="urn:microsoft.com/office/officeart/2008/layout/HorizontalMultiLevelHierarchy"/>
    <dgm:cxn modelId="{375E4417-9F6C-0C4D-B920-54C96CE11B32}" type="presParOf" srcId="{255A06C2-5634-2046-B917-F11E941BF604}" destId="{053AE4DE-C4BD-EE45-9035-2BF419601B8D}" srcOrd="1" destOrd="0" presId="urn:microsoft.com/office/officeart/2008/layout/HorizontalMultiLevelHierarchy"/>
    <dgm:cxn modelId="{9FC191FC-4D55-B940-B473-B7605406E90F}" type="presParOf" srcId="{0C21780C-6B3C-044D-BE4B-C89D0E4AF292}" destId="{FE51612D-B238-844C-BAD7-8992CC705431}" srcOrd="4" destOrd="0" presId="urn:microsoft.com/office/officeart/2008/layout/HorizontalMultiLevelHierarchy"/>
    <dgm:cxn modelId="{45B7B50E-66A3-7C4B-82D5-AF0F34D486DC}" type="presParOf" srcId="{FE51612D-B238-844C-BAD7-8992CC705431}" destId="{9171487D-C326-0841-9947-959B48DEADE9}" srcOrd="0" destOrd="0" presId="urn:microsoft.com/office/officeart/2008/layout/HorizontalMultiLevelHierarchy"/>
    <dgm:cxn modelId="{28CFCC07-0B88-744B-BC68-16E04352CC6D}" type="presParOf" srcId="{0C21780C-6B3C-044D-BE4B-C89D0E4AF292}" destId="{21C73990-4C29-034A-BA7C-3E245C353D75}" srcOrd="5" destOrd="0" presId="urn:microsoft.com/office/officeart/2008/layout/HorizontalMultiLevelHierarchy"/>
    <dgm:cxn modelId="{E62E0B58-C979-6544-B556-6DED99EF9254}" type="presParOf" srcId="{21C73990-4C29-034A-BA7C-3E245C353D75}" destId="{106F3964-801D-1144-8314-1E7C8018A872}" srcOrd="0" destOrd="0" presId="urn:microsoft.com/office/officeart/2008/layout/HorizontalMultiLevelHierarchy"/>
    <dgm:cxn modelId="{D3E4296B-74F9-5F47-8439-F70D5376B414}" type="presParOf" srcId="{21C73990-4C29-034A-BA7C-3E245C353D75}" destId="{A0E10926-C28E-7E49-96B1-45521CCA9EA6}" srcOrd="1" destOrd="0" presId="urn:microsoft.com/office/officeart/2008/layout/HorizontalMultiLevelHierarchy"/>
    <dgm:cxn modelId="{C68FF8E4-2AB8-8349-9008-23C6E8B154EB}" type="presParOf" srcId="{5975F640-0DDA-FE47-96DB-6BEE44A801C2}" destId="{F76DDBBA-4079-E646-8A77-35CFE6047F2D}" srcOrd="2" destOrd="0" presId="urn:microsoft.com/office/officeart/2008/layout/HorizontalMultiLevelHierarchy"/>
    <dgm:cxn modelId="{69D70E5A-70D4-8344-89FA-F3B59DEC3741}" type="presParOf" srcId="{F76DDBBA-4079-E646-8A77-35CFE6047F2D}" destId="{BED0C9C5-6165-B44E-A55F-4D5B63E1BC8D}" srcOrd="0" destOrd="0" presId="urn:microsoft.com/office/officeart/2008/layout/HorizontalMultiLevelHierarchy"/>
    <dgm:cxn modelId="{3736F59D-1D8D-3E4A-812F-7EB9A6337BCE}" type="presParOf" srcId="{5975F640-0DDA-FE47-96DB-6BEE44A801C2}" destId="{5A1FC83F-70FC-1F4D-BCFB-8A13DF4DC0C8}" srcOrd="3" destOrd="0" presId="urn:microsoft.com/office/officeart/2008/layout/HorizontalMultiLevelHierarchy"/>
    <dgm:cxn modelId="{9FBB2DDD-A255-6A46-99AD-C1D98E0F27A8}" type="presParOf" srcId="{5A1FC83F-70FC-1F4D-BCFB-8A13DF4DC0C8}" destId="{06ABDB5E-03B5-DD41-A94D-858FE9922F55}" srcOrd="0" destOrd="0" presId="urn:microsoft.com/office/officeart/2008/layout/HorizontalMultiLevelHierarchy"/>
    <dgm:cxn modelId="{4EE3804B-3AE9-5F47-BBDF-A47439C63A20}" type="presParOf" srcId="{5A1FC83F-70FC-1F4D-BCFB-8A13DF4DC0C8}" destId="{F6E1E469-B4EB-2640-8480-EC938864B166}" srcOrd="1" destOrd="0" presId="urn:microsoft.com/office/officeart/2008/layout/HorizontalMultiLevelHierarchy"/>
    <dgm:cxn modelId="{BC9FDA83-D33C-4944-9C11-C8FAB9592A9C}" type="presParOf" srcId="{5975F640-0DDA-FE47-96DB-6BEE44A801C2}" destId="{7FFDDA29-4A28-DF48-81BD-3E752980A92B}" srcOrd="4" destOrd="0" presId="urn:microsoft.com/office/officeart/2008/layout/HorizontalMultiLevelHierarchy"/>
    <dgm:cxn modelId="{D6511E20-F160-C043-BE15-63B3577A9EEC}" type="presParOf" srcId="{7FFDDA29-4A28-DF48-81BD-3E752980A92B}" destId="{52F88978-136E-0147-8814-1636B8C5F3AB}" srcOrd="0" destOrd="0" presId="urn:microsoft.com/office/officeart/2008/layout/HorizontalMultiLevelHierarchy"/>
    <dgm:cxn modelId="{907DC59B-C940-2140-AF0E-C4C027520EF6}" type="presParOf" srcId="{5975F640-0DDA-FE47-96DB-6BEE44A801C2}" destId="{A9C39494-EDD8-1C44-AADA-F13A076B4B1A}" srcOrd="5" destOrd="0" presId="urn:microsoft.com/office/officeart/2008/layout/HorizontalMultiLevelHierarchy"/>
    <dgm:cxn modelId="{6764542C-14FA-AF40-9EC6-72199C2B8D70}" type="presParOf" srcId="{A9C39494-EDD8-1C44-AADA-F13A076B4B1A}" destId="{F8A3DB5D-7315-BB43-B8A8-660A10BF2D55}" srcOrd="0" destOrd="0" presId="urn:microsoft.com/office/officeart/2008/layout/HorizontalMultiLevelHierarchy"/>
    <dgm:cxn modelId="{B58FA08A-56DA-7E4C-82F4-2A632B81E19C}" type="presParOf" srcId="{A9C39494-EDD8-1C44-AADA-F13A076B4B1A}" destId="{8A4CAC22-52EE-544B-A186-1C7E72EFD9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4221-91F8-7F47-BF91-CD7A95AEB7FA}">
      <dsp:nvSpPr>
        <dsp:cNvPr id="0" name=""/>
        <dsp:cNvSpPr/>
      </dsp:nvSpPr>
      <dsp:spPr>
        <a:xfrm>
          <a:off x="3158469" y="2114923"/>
          <a:ext cx="1773476" cy="1773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200" kern="1200" dirty="0"/>
            <a:t>Dane o ES</a:t>
          </a:r>
        </a:p>
      </dsp:txBody>
      <dsp:txXfrm>
        <a:off x="3418189" y="2374643"/>
        <a:ext cx="1254036" cy="1254036"/>
      </dsp:txXfrm>
    </dsp:sp>
    <dsp:sp modelId="{87ADA117-C07F-974D-A592-45EB94600103}">
      <dsp:nvSpPr>
        <dsp:cNvPr id="0" name=""/>
        <dsp:cNvSpPr/>
      </dsp:nvSpPr>
      <dsp:spPr>
        <a:xfrm rot="12900000">
          <a:off x="2015328" y="1804346"/>
          <a:ext cx="1361717" cy="505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395C2-B797-9B49-9C45-C7AE609A3FD2}">
      <dsp:nvSpPr>
        <dsp:cNvPr id="0" name=""/>
        <dsp:cNvSpPr/>
      </dsp:nvSpPr>
      <dsp:spPr>
        <a:xfrm>
          <a:off x="860891" y="519030"/>
          <a:ext cx="2555138" cy="2295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Badania GUS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(PES; JST)</a:t>
          </a:r>
          <a:endParaRPr lang="pl-PL" sz="1900" kern="1200" dirty="0"/>
        </a:p>
      </dsp:txBody>
      <dsp:txXfrm>
        <a:off x="928110" y="586249"/>
        <a:ext cx="2420700" cy="2160586"/>
      </dsp:txXfrm>
    </dsp:sp>
    <dsp:sp modelId="{BC2708BD-A80C-0548-985B-1455E03508FB}">
      <dsp:nvSpPr>
        <dsp:cNvPr id="0" name=""/>
        <dsp:cNvSpPr/>
      </dsp:nvSpPr>
      <dsp:spPr>
        <a:xfrm rot="16200000">
          <a:off x="3364349" y="1102091"/>
          <a:ext cx="1361717" cy="505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78987-5F4D-E34E-A48B-1C8F8D29BF65}">
      <dsp:nvSpPr>
        <dsp:cNvPr id="0" name=""/>
        <dsp:cNvSpPr/>
      </dsp:nvSpPr>
      <dsp:spPr>
        <a:xfrm>
          <a:off x="3202806" y="31"/>
          <a:ext cx="1684802" cy="1347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Monitoring OWES</a:t>
          </a:r>
        </a:p>
      </dsp:txBody>
      <dsp:txXfrm>
        <a:off x="3242283" y="39508"/>
        <a:ext cx="1605848" cy="1268888"/>
      </dsp:txXfrm>
    </dsp:sp>
    <dsp:sp modelId="{66D58A9E-537C-934C-80C2-05C804DB1235}">
      <dsp:nvSpPr>
        <dsp:cNvPr id="0" name=""/>
        <dsp:cNvSpPr/>
      </dsp:nvSpPr>
      <dsp:spPr>
        <a:xfrm rot="19619340">
          <a:off x="4745060" y="1849054"/>
          <a:ext cx="1370538" cy="5054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D9F15-3FEC-C246-9438-6A4F2879A367}">
      <dsp:nvSpPr>
        <dsp:cNvPr id="0" name=""/>
        <dsp:cNvSpPr/>
      </dsp:nvSpPr>
      <dsp:spPr>
        <a:xfrm>
          <a:off x="5344404" y="1081307"/>
          <a:ext cx="1321138" cy="129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Badanie potrzeb PS i badanie satysfakcji klientów OWES </a:t>
          </a:r>
        </a:p>
      </dsp:txBody>
      <dsp:txXfrm>
        <a:off x="5382312" y="1119215"/>
        <a:ext cx="1245322" cy="121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9798-7243-7546-A366-F581E10A38BF}">
      <dsp:nvSpPr>
        <dsp:cNvPr id="0" name=""/>
        <dsp:cNvSpPr/>
      </dsp:nvSpPr>
      <dsp:spPr>
        <a:xfrm>
          <a:off x="4447343" y="3376839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767207"/>
              </a:lnTo>
              <a:lnTo>
                <a:pt x="402630" y="76720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26997" y="3738782"/>
        <a:ext cx="43322" cy="43322"/>
      </dsp:txXfrm>
    </dsp:sp>
    <dsp:sp modelId="{FFFE80A5-D8D2-6041-8102-DEC077D5EA1A}">
      <dsp:nvSpPr>
        <dsp:cNvPr id="0" name=""/>
        <dsp:cNvSpPr/>
      </dsp:nvSpPr>
      <dsp:spPr>
        <a:xfrm>
          <a:off x="4447343" y="3331119"/>
          <a:ext cx="4026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6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38592" y="3366774"/>
        <a:ext cx="20131" cy="20131"/>
      </dsp:txXfrm>
    </dsp:sp>
    <dsp:sp modelId="{56BFB983-B213-BB43-A792-A1CAF9177C44}">
      <dsp:nvSpPr>
        <dsp:cNvPr id="0" name=""/>
        <dsp:cNvSpPr/>
      </dsp:nvSpPr>
      <dsp:spPr>
        <a:xfrm>
          <a:off x="4447343" y="2609631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767207"/>
              </a:moveTo>
              <a:lnTo>
                <a:pt x="201315" y="767207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26997" y="2971574"/>
        <a:ext cx="43322" cy="43322"/>
      </dsp:txXfrm>
    </dsp:sp>
    <dsp:sp modelId="{03BD1959-3978-9F45-B610-CEBAA845D057}">
      <dsp:nvSpPr>
        <dsp:cNvPr id="0" name=""/>
        <dsp:cNvSpPr/>
      </dsp:nvSpPr>
      <dsp:spPr>
        <a:xfrm>
          <a:off x="2031558" y="2226028"/>
          <a:ext cx="402630" cy="115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1150811"/>
              </a:lnTo>
              <a:lnTo>
                <a:pt x="402630" y="115081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202393" y="2770953"/>
        <a:ext cx="60960" cy="60960"/>
      </dsp:txXfrm>
    </dsp:sp>
    <dsp:sp modelId="{7FFDDA29-4A28-DF48-81BD-3E752980A92B}">
      <dsp:nvSpPr>
        <dsp:cNvPr id="0" name=""/>
        <dsp:cNvSpPr/>
      </dsp:nvSpPr>
      <dsp:spPr>
        <a:xfrm>
          <a:off x="2031558" y="2226028"/>
          <a:ext cx="402630" cy="383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383603"/>
              </a:lnTo>
              <a:lnTo>
                <a:pt x="402630" y="38360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218971" y="2403927"/>
        <a:ext cx="27805" cy="27805"/>
      </dsp:txXfrm>
    </dsp:sp>
    <dsp:sp modelId="{F76DDBBA-4079-E646-8A77-35CFE6047F2D}">
      <dsp:nvSpPr>
        <dsp:cNvPr id="0" name=""/>
        <dsp:cNvSpPr/>
      </dsp:nvSpPr>
      <dsp:spPr>
        <a:xfrm>
          <a:off x="2031558" y="1842424"/>
          <a:ext cx="402630" cy="383603"/>
        </a:xfrm>
        <a:custGeom>
          <a:avLst/>
          <a:gdLst/>
          <a:ahLst/>
          <a:cxnLst/>
          <a:rect l="0" t="0" r="0" b="0"/>
          <a:pathLst>
            <a:path>
              <a:moveTo>
                <a:pt x="0" y="383603"/>
              </a:moveTo>
              <a:lnTo>
                <a:pt x="201315" y="383603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218971" y="2020323"/>
        <a:ext cx="27805" cy="27805"/>
      </dsp:txXfrm>
    </dsp:sp>
    <dsp:sp modelId="{FE51612D-B238-844C-BAD7-8992CC705431}">
      <dsp:nvSpPr>
        <dsp:cNvPr id="0" name=""/>
        <dsp:cNvSpPr/>
      </dsp:nvSpPr>
      <dsp:spPr>
        <a:xfrm>
          <a:off x="4447343" y="1075216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15" y="0"/>
              </a:lnTo>
              <a:lnTo>
                <a:pt x="201315" y="767207"/>
              </a:lnTo>
              <a:lnTo>
                <a:pt x="402630" y="76720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26997" y="1437159"/>
        <a:ext cx="43322" cy="43322"/>
      </dsp:txXfrm>
    </dsp:sp>
    <dsp:sp modelId="{737B9430-C0F8-3746-A2E4-E84202BEFFCA}">
      <dsp:nvSpPr>
        <dsp:cNvPr id="0" name=""/>
        <dsp:cNvSpPr/>
      </dsp:nvSpPr>
      <dsp:spPr>
        <a:xfrm>
          <a:off x="4447343" y="1029496"/>
          <a:ext cx="4026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6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38592" y="1065150"/>
        <a:ext cx="20131" cy="20131"/>
      </dsp:txXfrm>
    </dsp:sp>
    <dsp:sp modelId="{741657B4-6C1E-9D4D-85F3-0D2C6199F50B}">
      <dsp:nvSpPr>
        <dsp:cNvPr id="0" name=""/>
        <dsp:cNvSpPr/>
      </dsp:nvSpPr>
      <dsp:spPr>
        <a:xfrm>
          <a:off x="4447343" y="308008"/>
          <a:ext cx="402630" cy="767207"/>
        </a:xfrm>
        <a:custGeom>
          <a:avLst/>
          <a:gdLst/>
          <a:ahLst/>
          <a:cxnLst/>
          <a:rect l="0" t="0" r="0" b="0"/>
          <a:pathLst>
            <a:path>
              <a:moveTo>
                <a:pt x="0" y="767207"/>
              </a:moveTo>
              <a:lnTo>
                <a:pt x="201315" y="767207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626997" y="669951"/>
        <a:ext cx="43322" cy="43322"/>
      </dsp:txXfrm>
    </dsp:sp>
    <dsp:sp modelId="{58528FCB-7EFB-EE4E-94D9-6704E86B1CBF}">
      <dsp:nvSpPr>
        <dsp:cNvPr id="0" name=""/>
        <dsp:cNvSpPr/>
      </dsp:nvSpPr>
      <dsp:spPr>
        <a:xfrm>
          <a:off x="2031558" y="1075216"/>
          <a:ext cx="402630" cy="1150811"/>
        </a:xfrm>
        <a:custGeom>
          <a:avLst/>
          <a:gdLst/>
          <a:ahLst/>
          <a:cxnLst/>
          <a:rect l="0" t="0" r="0" b="0"/>
          <a:pathLst>
            <a:path>
              <a:moveTo>
                <a:pt x="0" y="1150811"/>
              </a:moveTo>
              <a:lnTo>
                <a:pt x="201315" y="1150811"/>
              </a:lnTo>
              <a:lnTo>
                <a:pt x="201315" y="0"/>
              </a:lnTo>
              <a:lnTo>
                <a:pt x="40263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202393" y="1620141"/>
        <a:ext cx="60960" cy="60960"/>
      </dsp:txXfrm>
    </dsp:sp>
    <dsp:sp modelId="{C9B8498D-5E60-AC4C-8A30-4A6FD5C2456D}">
      <dsp:nvSpPr>
        <dsp:cNvPr id="0" name=""/>
        <dsp:cNvSpPr/>
      </dsp:nvSpPr>
      <dsp:spPr>
        <a:xfrm rot="16200000">
          <a:off x="109501" y="1919144"/>
          <a:ext cx="3230349" cy="6137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Monitoring OWES</a:t>
          </a:r>
        </a:p>
      </dsp:txBody>
      <dsp:txXfrm>
        <a:off x="109501" y="1919144"/>
        <a:ext cx="3230349" cy="613766"/>
      </dsp:txXfrm>
    </dsp:sp>
    <dsp:sp modelId="{5E934E11-A835-6A45-9595-DBDE8758CC70}">
      <dsp:nvSpPr>
        <dsp:cNvPr id="0" name=""/>
        <dsp:cNvSpPr/>
      </dsp:nvSpPr>
      <dsp:spPr>
        <a:xfrm>
          <a:off x="2434189" y="768332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Jedno narzędzie dla całej Polski</a:t>
          </a:r>
        </a:p>
      </dsp:txBody>
      <dsp:txXfrm>
        <a:off x="2434189" y="768332"/>
        <a:ext cx="2013153" cy="613766"/>
      </dsp:txXfrm>
    </dsp:sp>
    <dsp:sp modelId="{8B1DC4F9-5078-B341-AABE-8B077348909F}">
      <dsp:nvSpPr>
        <dsp:cNvPr id="0" name=""/>
        <dsp:cNvSpPr/>
      </dsp:nvSpPr>
      <dsp:spPr>
        <a:xfrm>
          <a:off x="4849973" y="1124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Informacja o skali działań i efektach OWES</a:t>
          </a:r>
        </a:p>
      </dsp:txBody>
      <dsp:txXfrm>
        <a:off x="4849973" y="1124"/>
        <a:ext cx="2013153" cy="613766"/>
      </dsp:txXfrm>
    </dsp:sp>
    <dsp:sp modelId="{A32DE052-D675-4749-8775-EC486FC0ABB4}">
      <dsp:nvSpPr>
        <dsp:cNvPr id="0" name=""/>
        <dsp:cNvSpPr/>
      </dsp:nvSpPr>
      <dsp:spPr>
        <a:xfrm>
          <a:off x="4849973" y="768332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Informacja o przychodach i wydatkach</a:t>
          </a:r>
        </a:p>
      </dsp:txBody>
      <dsp:txXfrm>
        <a:off x="4849973" y="768332"/>
        <a:ext cx="2013153" cy="613766"/>
      </dsp:txXfrm>
    </dsp:sp>
    <dsp:sp modelId="{106F3964-801D-1144-8314-1E7C8018A872}">
      <dsp:nvSpPr>
        <dsp:cNvPr id="0" name=""/>
        <dsp:cNvSpPr/>
      </dsp:nvSpPr>
      <dsp:spPr>
        <a:xfrm>
          <a:off x="4849973" y="1535540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Informacja o klientach OWES</a:t>
          </a:r>
        </a:p>
      </dsp:txBody>
      <dsp:txXfrm>
        <a:off x="4849973" y="1535540"/>
        <a:ext cx="2013153" cy="613766"/>
      </dsp:txXfrm>
    </dsp:sp>
    <dsp:sp modelId="{06ABDB5E-03B5-DD41-A94D-858FE9922F55}">
      <dsp:nvSpPr>
        <dsp:cNvPr id="0" name=""/>
        <dsp:cNvSpPr/>
      </dsp:nvSpPr>
      <dsp:spPr>
        <a:xfrm>
          <a:off x="2434189" y="1535540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Opracowane przez MRPiPS, GUS, GR</a:t>
          </a:r>
        </a:p>
      </dsp:txBody>
      <dsp:txXfrm>
        <a:off x="2434189" y="1535540"/>
        <a:ext cx="2013153" cy="613766"/>
      </dsp:txXfrm>
    </dsp:sp>
    <dsp:sp modelId="{F8A3DB5D-7315-BB43-B8A8-660A10BF2D55}">
      <dsp:nvSpPr>
        <dsp:cNvPr id="0" name=""/>
        <dsp:cNvSpPr/>
      </dsp:nvSpPr>
      <dsp:spPr>
        <a:xfrm>
          <a:off x="2434189" y="2302748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Pilotaż w łódzkim</a:t>
          </a:r>
        </a:p>
      </dsp:txBody>
      <dsp:txXfrm>
        <a:off x="2434189" y="2302748"/>
        <a:ext cx="2013153" cy="613766"/>
      </dsp:txXfrm>
    </dsp:sp>
    <dsp:sp modelId="{A1C1098A-4908-5543-A876-EE77F936B57C}">
      <dsp:nvSpPr>
        <dsp:cNvPr id="0" name=""/>
        <dsp:cNvSpPr/>
      </dsp:nvSpPr>
      <dsp:spPr>
        <a:xfrm>
          <a:off x="2434189" y="3069956"/>
          <a:ext cx="2013153" cy="6137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Dane zbierane od OWES przez ROPS i przekazywane do MRPiPS</a:t>
          </a:r>
        </a:p>
      </dsp:txBody>
      <dsp:txXfrm>
        <a:off x="2434189" y="3069956"/>
        <a:ext cx="2013153" cy="613766"/>
      </dsp:txXfrm>
    </dsp:sp>
    <dsp:sp modelId="{BF719F4D-816C-044F-B509-77AEEEB6EDC7}">
      <dsp:nvSpPr>
        <dsp:cNvPr id="0" name=""/>
        <dsp:cNvSpPr/>
      </dsp:nvSpPr>
      <dsp:spPr>
        <a:xfrm>
          <a:off x="4849973" y="2302748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Nie wszystkie ROPS przekazały dane</a:t>
          </a:r>
        </a:p>
      </dsp:txBody>
      <dsp:txXfrm>
        <a:off x="4849973" y="2302748"/>
        <a:ext cx="2013153" cy="613766"/>
      </dsp:txXfrm>
    </dsp:sp>
    <dsp:sp modelId="{D0E22E33-976D-9F46-B328-B24CDEDAF81A}">
      <dsp:nvSpPr>
        <dsp:cNvPr id="0" name=""/>
        <dsp:cNvSpPr/>
      </dsp:nvSpPr>
      <dsp:spPr>
        <a:xfrm>
          <a:off x="4849973" y="3069956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Spore opóźnienia </a:t>
          </a:r>
        </a:p>
      </dsp:txBody>
      <dsp:txXfrm>
        <a:off x="4849973" y="3069956"/>
        <a:ext cx="2013153" cy="613766"/>
      </dsp:txXfrm>
    </dsp:sp>
    <dsp:sp modelId="{C6FBABDE-3B47-2A45-A2A1-44D1D745D4CA}">
      <dsp:nvSpPr>
        <dsp:cNvPr id="0" name=""/>
        <dsp:cNvSpPr/>
      </dsp:nvSpPr>
      <dsp:spPr>
        <a:xfrm>
          <a:off x="4849973" y="3837164"/>
          <a:ext cx="2013153" cy="6137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Problem jakości i kontroli danych</a:t>
          </a:r>
        </a:p>
      </dsp:txBody>
      <dsp:txXfrm>
        <a:off x="4849973" y="3837164"/>
        <a:ext cx="2013153" cy="613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DA29-4A28-DF48-81BD-3E752980A92B}">
      <dsp:nvSpPr>
        <dsp:cNvPr id="0" name=""/>
        <dsp:cNvSpPr/>
      </dsp:nvSpPr>
      <dsp:spPr>
        <a:xfrm>
          <a:off x="1258959" y="2376264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698" y="0"/>
              </a:lnTo>
              <a:lnTo>
                <a:pt x="240698" y="917294"/>
              </a:lnTo>
              <a:lnTo>
                <a:pt x="481396" y="91729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473759" y="2809012"/>
        <a:ext cx="51797" cy="51797"/>
      </dsp:txXfrm>
    </dsp:sp>
    <dsp:sp modelId="{F76DDBBA-4079-E646-8A77-35CFE6047F2D}">
      <dsp:nvSpPr>
        <dsp:cNvPr id="0" name=""/>
        <dsp:cNvSpPr/>
      </dsp:nvSpPr>
      <dsp:spPr>
        <a:xfrm>
          <a:off x="1258959" y="2330544"/>
          <a:ext cx="48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39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487622" y="2364229"/>
        <a:ext cx="24069" cy="24069"/>
      </dsp:txXfrm>
    </dsp:sp>
    <dsp:sp modelId="{FE51612D-B238-844C-BAD7-8992CC705431}">
      <dsp:nvSpPr>
        <dsp:cNvPr id="0" name=""/>
        <dsp:cNvSpPr/>
      </dsp:nvSpPr>
      <dsp:spPr>
        <a:xfrm>
          <a:off x="4147337" y="1458969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698" y="0"/>
              </a:lnTo>
              <a:lnTo>
                <a:pt x="240698" y="917294"/>
              </a:lnTo>
              <a:lnTo>
                <a:pt x="481396" y="91729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362137" y="1891717"/>
        <a:ext cx="51797" cy="51797"/>
      </dsp:txXfrm>
    </dsp:sp>
    <dsp:sp modelId="{737B9430-C0F8-3746-A2E4-E84202BEFFCA}">
      <dsp:nvSpPr>
        <dsp:cNvPr id="0" name=""/>
        <dsp:cNvSpPr/>
      </dsp:nvSpPr>
      <dsp:spPr>
        <a:xfrm>
          <a:off x="4147337" y="1413249"/>
          <a:ext cx="48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39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376001" y="1446934"/>
        <a:ext cx="24069" cy="24069"/>
      </dsp:txXfrm>
    </dsp:sp>
    <dsp:sp modelId="{741657B4-6C1E-9D4D-85F3-0D2C6199F50B}">
      <dsp:nvSpPr>
        <dsp:cNvPr id="0" name=""/>
        <dsp:cNvSpPr/>
      </dsp:nvSpPr>
      <dsp:spPr>
        <a:xfrm>
          <a:off x="4147337" y="541674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917294"/>
              </a:moveTo>
              <a:lnTo>
                <a:pt x="240698" y="917294"/>
              </a:lnTo>
              <a:lnTo>
                <a:pt x="240698" y="0"/>
              </a:lnTo>
              <a:lnTo>
                <a:pt x="481396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362137" y="974423"/>
        <a:ext cx="51797" cy="51797"/>
      </dsp:txXfrm>
    </dsp:sp>
    <dsp:sp modelId="{58528FCB-7EFB-EE4E-94D9-6704E86B1CBF}">
      <dsp:nvSpPr>
        <dsp:cNvPr id="0" name=""/>
        <dsp:cNvSpPr/>
      </dsp:nvSpPr>
      <dsp:spPr>
        <a:xfrm>
          <a:off x="1258959" y="1458969"/>
          <a:ext cx="481396" cy="917294"/>
        </a:xfrm>
        <a:custGeom>
          <a:avLst/>
          <a:gdLst/>
          <a:ahLst/>
          <a:cxnLst/>
          <a:rect l="0" t="0" r="0" b="0"/>
          <a:pathLst>
            <a:path>
              <a:moveTo>
                <a:pt x="0" y="917294"/>
              </a:moveTo>
              <a:lnTo>
                <a:pt x="240698" y="917294"/>
              </a:lnTo>
              <a:lnTo>
                <a:pt x="240698" y="0"/>
              </a:lnTo>
              <a:lnTo>
                <a:pt x="481396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473759" y="1891717"/>
        <a:ext cx="51797" cy="51797"/>
      </dsp:txXfrm>
    </dsp:sp>
    <dsp:sp modelId="{C9B8498D-5E60-AC4C-8A30-4A6FD5C2456D}">
      <dsp:nvSpPr>
        <dsp:cNvPr id="0" name=""/>
        <dsp:cNvSpPr/>
      </dsp:nvSpPr>
      <dsp:spPr>
        <a:xfrm rot="16200000">
          <a:off x="-1481724" y="2009346"/>
          <a:ext cx="4747532" cy="7338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Badanie potrzeb PS</a:t>
          </a:r>
        </a:p>
      </dsp:txBody>
      <dsp:txXfrm>
        <a:off x="-1481724" y="2009346"/>
        <a:ext cx="4747532" cy="733835"/>
      </dsp:txXfrm>
    </dsp:sp>
    <dsp:sp modelId="{5E934E11-A835-6A45-9595-DBDE8758CC70}">
      <dsp:nvSpPr>
        <dsp:cNvPr id="0" name=""/>
        <dsp:cNvSpPr/>
      </dsp:nvSpPr>
      <dsp:spPr>
        <a:xfrm>
          <a:off x="1740355" y="1092051"/>
          <a:ext cx="2406982" cy="73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Narzędzie opracowane przez GR i MRPiPS</a:t>
          </a:r>
        </a:p>
      </dsp:txBody>
      <dsp:txXfrm>
        <a:off x="1740355" y="1092051"/>
        <a:ext cx="2406982" cy="733835"/>
      </dsp:txXfrm>
    </dsp:sp>
    <dsp:sp modelId="{8B1DC4F9-5078-B341-AABE-8B077348909F}">
      <dsp:nvSpPr>
        <dsp:cNvPr id="0" name=""/>
        <dsp:cNvSpPr/>
      </dsp:nvSpPr>
      <dsp:spPr>
        <a:xfrm>
          <a:off x="4628734" y="174756"/>
          <a:ext cx="2406982" cy="733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Potrzeby w ciągu najbliższych 12 miesięcy</a:t>
          </a:r>
        </a:p>
      </dsp:txBody>
      <dsp:txXfrm>
        <a:off x="4628734" y="174756"/>
        <a:ext cx="2406982" cy="733835"/>
      </dsp:txXfrm>
    </dsp:sp>
    <dsp:sp modelId="{A32DE052-D675-4749-8775-EC486FC0ABB4}">
      <dsp:nvSpPr>
        <dsp:cNvPr id="0" name=""/>
        <dsp:cNvSpPr/>
      </dsp:nvSpPr>
      <dsp:spPr>
        <a:xfrm>
          <a:off x="4628734" y="1092051"/>
          <a:ext cx="2406982" cy="733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Potrzeby finansowe</a:t>
          </a:r>
        </a:p>
      </dsp:txBody>
      <dsp:txXfrm>
        <a:off x="4628734" y="1092051"/>
        <a:ext cx="2406982" cy="733835"/>
      </dsp:txXfrm>
    </dsp:sp>
    <dsp:sp modelId="{106F3964-801D-1144-8314-1E7C8018A872}">
      <dsp:nvSpPr>
        <dsp:cNvPr id="0" name=""/>
        <dsp:cNvSpPr/>
      </dsp:nvSpPr>
      <dsp:spPr>
        <a:xfrm>
          <a:off x="4628734" y="2009346"/>
          <a:ext cx="2406982" cy="7338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Potrzeby na doradztwo i szkolenie</a:t>
          </a:r>
        </a:p>
      </dsp:txBody>
      <dsp:txXfrm>
        <a:off x="4628734" y="2009346"/>
        <a:ext cx="2406982" cy="733835"/>
      </dsp:txXfrm>
    </dsp:sp>
    <dsp:sp modelId="{06ABDB5E-03B5-DD41-A94D-858FE9922F55}">
      <dsp:nvSpPr>
        <dsp:cNvPr id="0" name=""/>
        <dsp:cNvSpPr/>
      </dsp:nvSpPr>
      <dsp:spPr>
        <a:xfrm>
          <a:off x="1740355" y="2009346"/>
          <a:ext cx="2406982" cy="73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Ankieta rozesłana do wszystkich PS z listy MRPiPS</a:t>
          </a:r>
        </a:p>
      </dsp:txBody>
      <dsp:txXfrm>
        <a:off x="1740355" y="2009346"/>
        <a:ext cx="2406982" cy="733835"/>
      </dsp:txXfrm>
    </dsp:sp>
    <dsp:sp modelId="{F8A3DB5D-7315-BB43-B8A8-660A10BF2D55}">
      <dsp:nvSpPr>
        <dsp:cNvPr id="0" name=""/>
        <dsp:cNvSpPr/>
      </dsp:nvSpPr>
      <dsp:spPr>
        <a:xfrm>
          <a:off x="1740355" y="2926640"/>
          <a:ext cx="2406982" cy="73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Zwrot: 25% (ok. 200 ankiet)</a:t>
          </a:r>
        </a:p>
      </dsp:txBody>
      <dsp:txXfrm>
        <a:off x="1740355" y="2926640"/>
        <a:ext cx="2406982" cy="73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E64C-EE36-49A2-A448-A111729A37E8}" type="datetimeFigureOut">
              <a:rPr lang="pl-PL" smtClean="0"/>
              <a:t>11.02.2019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130C-23C5-4872-B436-3E0A6ED53C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95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62B9-1F31-42CE-9631-4B5256458424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7FCA-B2D0-4813-97D9-78F53E7194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41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E127-3F4E-4CF7-BFE6-B29B00828B96}" type="datetimeFigureOut">
              <a:rPr lang="pl-PL" smtClean="0"/>
              <a:pPr/>
              <a:t>11.02.2019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FA19-8ADD-48CC-9FAA-D192F68F4E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ip.stat.gov.pl/dzialalnosc-statystyki-publicznej/projekty-unijne-w-statystyce/zintegrowany-system-monitorowania-sektora-ekonomii-spolecznej-zsmses/wyniki-bada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chart" Target="../charts/chart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chart" Target="../charts/chart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chart" Target="../charts/chart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1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4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4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7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2.jpe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77841"/>
            <a:ext cx="9144000" cy="431112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bg1"/>
                </a:solidFill>
              </a:rPr>
              <a:t>Wyniki badań dotyczące rozwoju ekonomii społecznej: </a:t>
            </a:r>
            <a:r>
              <a:rPr lang="pl-PL" altLang="pl-PL" b="1" dirty="0" err="1">
                <a:solidFill>
                  <a:schemeClr val="bg1"/>
                </a:solidFill>
              </a:rPr>
              <a:t>OWESy</a:t>
            </a:r>
            <a:r>
              <a:rPr lang="pl-PL" altLang="pl-PL" b="1" dirty="0">
                <a:solidFill>
                  <a:schemeClr val="bg1"/>
                </a:solidFill>
              </a:rPr>
              <a:t>, przedsiębiorstwa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społeczne i JST</a:t>
            </a:r>
            <a:br>
              <a:rPr lang="pl-PL" altLang="pl-PL" b="1" dirty="0">
                <a:solidFill>
                  <a:schemeClr val="bg1"/>
                </a:solidFill>
              </a:rPr>
            </a:b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Przegląd głównych wniosków z badań </a:t>
            </a:r>
            <a:r>
              <a:rPr lang="pl-PL" altLang="pl-PL" b="1" dirty="0" err="1">
                <a:solidFill>
                  <a:schemeClr val="bg1"/>
                </a:solidFill>
              </a:rPr>
              <a:t>DESiS</a:t>
            </a:r>
            <a:r>
              <a:rPr lang="pl-PL" altLang="pl-PL" b="1" dirty="0">
                <a:solidFill>
                  <a:schemeClr val="bg1"/>
                </a:solidFill>
              </a:rPr>
              <a:t> i GUS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857918" y="162988"/>
            <a:ext cx="182880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724128" y="247822"/>
            <a:ext cx="236918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658630"/>
            <a:ext cx="3266546" cy="1179562"/>
          </a:xfrm>
          <a:prstGeom prst="rect">
            <a:avLst/>
          </a:prstGeom>
        </p:spPr>
      </p:pic>
      <p:pic>
        <p:nvPicPr>
          <p:cNvPr id="6" name="Obraz 5" descr="\\cmfgus01a\D20\BS-07\wytyczne graficzne\logo gu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806747" y="5828857"/>
            <a:ext cx="1931142" cy="839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SIRES_KOLOR_P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8962"/>
            <a:ext cx="1224136" cy="1224136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1"/>
            <a:ext cx="9144000" cy="68755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Udział środków z działalności gospodarczej i zamówień publicznych w przychodach organizacji w 2017 r. 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4505186"/>
              </p:ext>
            </p:extLst>
          </p:nvPr>
        </p:nvGraphicFramePr>
        <p:xfrm>
          <a:off x="539044" y="1346009"/>
          <a:ext cx="8280920" cy="438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Prostokąt 12"/>
          <p:cNvSpPr/>
          <p:nvPr/>
        </p:nvSpPr>
        <p:spPr>
          <a:xfrm>
            <a:off x="2123982" y="58459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Łączne przychody organizacji wyniosły </a:t>
            </a:r>
          </a:p>
          <a:p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27,7 mld zł, w tym 15,6% stanowiła działalność gospodarcza, a 0,5% zamówienia publiczne.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772086"/>
      </p:ext>
    </p:extLst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8626" y="710290"/>
            <a:ext cx="9144000" cy="46629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Odsetek organizacji non-profit zaciągających pożyczki lub kredyty w 2017 r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endParaRPr lang="pl-PL" sz="22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1122789"/>
            <a:ext cx="5382260" cy="403669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24128" y="1457279"/>
            <a:ext cx="31683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W 2017 r. pożyczkę lub kredyt zaciągnęło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1,3 tys. organizacji non-profit, tj. 1,4%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ogółu badanej zbiorowości, a wśród korzystających z usług OWES - 5,7%.</a:t>
            </a:r>
          </a:p>
          <a:p>
            <a:pPr>
              <a:spcAft>
                <a:spcPts val="0"/>
              </a:spcAft>
            </a:pP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2000" dirty="0"/>
              <a:t>Łączna suma zaciągniętych pożyczek i kredytów wyniosła </a:t>
            </a:r>
            <a:r>
              <a:rPr lang="pl-PL" sz="2000" b="1" dirty="0"/>
              <a:t>304,0 mln zł</a:t>
            </a:r>
            <a:r>
              <a:rPr lang="pl-PL" sz="2000" dirty="0"/>
              <a:t>. </a:t>
            </a:r>
          </a:p>
          <a:p>
            <a:pPr>
              <a:spcAft>
                <a:spcPts val="0"/>
              </a:spcAft>
            </a:pPr>
            <a:endParaRPr lang="pl-PL" dirty="0"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07704" y="5113137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63,6%</a:t>
            </a:r>
            <a:r>
              <a:rPr lang="pl-PL" dirty="0"/>
              <a:t> środki z pożyczki lub kredytu przeznaczono na bieżącą działalność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38,7%</a:t>
            </a:r>
            <a:r>
              <a:rPr lang="pl-PL" dirty="0"/>
              <a:t> na inwestycje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1,8% </a:t>
            </a:r>
            <a:r>
              <a:rPr lang="pl-PL" dirty="0"/>
              <a:t>na utworzenie nowych miejsc pracy</a:t>
            </a:r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08327"/>
      </p:ext>
    </p:extLst>
  </p:cSld>
  <p:clrMapOvr>
    <a:masterClrMapping/>
  </p:clrMapOvr>
  <p:transition spd="slow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3041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Rozwój ekonomii społecznej </a:t>
            </a:r>
            <a:br>
              <a:rPr lang="pl-PL" sz="3400" dirty="0">
                <a:solidFill>
                  <a:schemeClr val="bg1"/>
                </a:solidFill>
              </a:rPr>
            </a:br>
            <a:r>
              <a:rPr lang="pl-PL" sz="3400" dirty="0">
                <a:solidFill>
                  <a:schemeClr val="bg1"/>
                </a:solidFill>
              </a:rPr>
              <a:t>w jednostkach samorządu terytorialnego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Wyniki badania pilotażowego JST zrealizowanego przez GUS w ramach projektu partnerskiego </a:t>
            </a:r>
            <a:r>
              <a:rPr lang="pl-PL" dirty="0" err="1">
                <a:solidFill>
                  <a:schemeClr val="tx1"/>
                </a:solidFill>
              </a:rPr>
              <a:t>MRPiPS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  <a:p>
            <a:r>
              <a:rPr lang="pl-PL" b="1" i="1" dirty="0">
                <a:solidFill>
                  <a:schemeClr val="tx1"/>
                </a:solidFill>
              </a:rPr>
              <a:t>Zintegrowany system monitorowania sektora ekonomii społecznej</a:t>
            </a:r>
          </a:p>
        </p:txBody>
      </p:sp>
      <p:pic>
        <p:nvPicPr>
          <p:cNvPr id="6146" name="Picture 2" descr="http://bip.stat.gov.pl/files/gfx/bip/pl/defaultstronaopisowa/838/1/1/belka_power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3" y="44624"/>
            <a:ext cx="8928000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05047"/>
      </p:ext>
    </p:extLst>
  </p:cSld>
  <p:clrMapOvr>
    <a:masterClrMapping/>
  </p:clrMapOvr>
  <p:transition spd="slow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0"/>
            <a:ext cx="9144000" cy="7986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JST posiadające w 2017 r. strategię rozwoju, w której uwzględniono zagadnienia związane z rozwojem ekonomii społecznej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718434576"/>
              </p:ext>
            </p:extLst>
          </p:nvPr>
        </p:nvGraphicFramePr>
        <p:xfrm>
          <a:off x="0" y="1406828"/>
          <a:ext cx="8686800" cy="474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22854173"/>
      </p:ext>
    </p:extLst>
  </p:cSld>
  <p:clrMapOvr>
    <a:masterClrMapping/>
  </p:clrMapOvr>
  <p:transition spd="slow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11697" y="790702"/>
            <a:ext cx="9144000" cy="43204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JST, w których obowiązywał w 2017 r. program rozwoju ekonomii społecznej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2969386"/>
              </p:ext>
            </p:extLst>
          </p:nvPr>
        </p:nvGraphicFramePr>
        <p:xfrm>
          <a:off x="251520" y="1412777"/>
          <a:ext cx="8244916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82543268"/>
      </p:ext>
    </p:extLst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527"/>
            <a:ext cx="9144000" cy="37785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>
                <a:solidFill>
                  <a:schemeClr val="bg1"/>
                </a:solidFill>
              </a:rPr>
              <a:t>JST, które deklarują założenie PES*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98761"/>
              </p:ext>
            </p:extLst>
          </p:nvPr>
        </p:nvGraphicFramePr>
        <p:xfrm>
          <a:off x="457200" y="1064492"/>
          <a:ext cx="8229600" cy="518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Prostokąt 1"/>
          <p:cNvSpPr/>
          <p:nvPr/>
        </p:nvSpPr>
        <p:spPr>
          <a:xfrm>
            <a:off x="1763688" y="6447858"/>
            <a:ext cx="5868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* CIS, KIS, ZAZ, WTZ, spółka non-profit lub spółdzielnia socjalne</a:t>
            </a:r>
          </a:p>
        </p:txBody>
      </p:sp>
    </p:spTree>
    <p:extLst>
      <p:ext uri="{BB962C8B-B14F-4D97-AF65-F5344CB8AC3E}">
        <p14:creationId xmlns:p14="http://schemas.microsoft.com/office/powerpoint/2010/main" val="1663236042"/>
      </p:ext>
    </p:extLst>
  </p:cSld>
  <p:clrMapOvr>
    <a:masterClrMapping/>
  </p:clrMapOvr>
  <p:transition spd="slow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34280" y="700837"/>
            <a:ext cx="9144000" cy="513201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600" b="1" dirty="0">
                <a:solidFill>
                  <a:schemeClr val="bg1"/>
                </a:solidFill>
              </a:rPr>
              <a:t>JST prowadzące w 2017 r. działania na rzecz sieciowania PES</a:t>
            </a: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147538"/>
              </p:ext>
            </p:extLst>
          </p:nvPr>
        </p:nvGraphicFramePr>
        <p:xfrm>
          <a:off x="323528" y="14683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7378249"/>
      </p:ext>
    </p:extLst>
  </p:cSld>
  <p:clrMapOvr>
    <a:masterClrMapping/>
  </p:clrMapOvr>
  <p:transition spd="slow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34280" y="700837"/>
            <a:ext cx="9144000" cy="513201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600" b="1" dirty="0">
                <a:solidFill>
                  <a:schemeClr val="bg1"/>
                </a:solidFill>
              </a:rPr>
              <a:t>JST współpracujące w 2017 r. z OWES</a:t>
            </a: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42769"/>
              </p:ext>
            </p:extLst>
          </p:nvPr>
        </p:nvGraphicFramePr>
        <p:xfrm>
          <a:off x="200135" y="1283573"/>
          <a:ext cx="822960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8735773"/>
      </p:ext>
    </p:extLst>
  </p:cSld>
  <p:clrMapOvr>
    <a:masterClrMapping/>
  </p:clrMapOvr>
  <p:transition spd="slow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92386"/>
            <a:ext cx="9144000" cy="513201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600" b="1" dirty="0">
                <a:solidFill>
                  <a:schemeClr val="bg1"/>
                </a:solidFill>
              </a:rPr>
              <a:t>Ocena współpracy z OWES w 2017 r. </a:t>
            </a:r>
            <a:endParaRPr kumimoji="0" lang="pl-PL" altLang="pl-PL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116762846"/>
              </p:ext>
            </p:extLst>
          </p:nvPr>
        </p:nvGraphicFramePr>
        <p:xfrm>
          <a:off x="107504" y="1484784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9978605"/>
      </p:ext>
    </p:extLst>
  </p:cSld>
  <p:clrMapOvr>
    <a:masterClrMapping/>
  </p:clrMapOvr>
  <p:transition spd="slow"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324" y="404664"/>
            <a:ext cx="8229600" cy="1656184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pl-PL" sz="3200" b="1" dirty="0">
                <a:solidFill>
                  <a:schemeClr val="bg1"/>
                </a:solidFill>
              </a:rPr>
              <a:t>Więcej wyników badań GUS realizowanych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w ramach projektu PO WER ZSMSES dostępne jest 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http://bip.stat.gov.pl/dzialalnosc-statystyki-publicznej/projekty-unijne-w-statystyce/zintegrowany-system-monitorowania-sektora-ekonomii-spolecznej-zsmses/wyniki-badan/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2" descr="http://bip.stat.gov.pl/files/gfx/bip/pl/defaultstronaopisowa/838/1/1/belka_power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5811919"/>
            <a:ext cx="8928000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66936"/>
      </p:ext>
    </p:extLst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C50504-6544-3043-BFE8-A9A11983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579296" cy="398904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Przygotowania do nowej perspektywy wymagają odwołania się do dotychczasowych doświadczeń: </a:t>
            </a:r>
            <a:r>
              <a:rPr lang="pl-PL" b="1" dirty="0"/>
              <a:t>co działa, co nie działa?</a:t>
            </a:r>
          </a:p>
          <a:p>
            <a:r>
              <a:rPr lang="pl-PL" dirty="0"/>
              <a:t>Bez danych </a:t>
            </a:r>
            <a:r>
              <a:rPr lang="pl-PL" b="1" dirty="0"/>
              <a:t>trudno udowodnić swoje hipotezy</a:t>
            </a:r>
            <a:r>
              <a:rPr lang="pl-PL" dirty="0"/>
              <a:t>, łatwo popełniać błędy w rozumowaniu, bazując na intuicjach</a:t>
            </a:r>
          </a:p>
          <a:p>
            <a:r>
              <a:rPr lang="pl-PL" dirty="0"/>
              <a:t>Pomimo znaczących kwot wydatkowanych na ES, nadal </a:t>
            </a:r>
            <a:r>
              <a:rPr lang="pl-PL" b="1" dirty="0"/>
              <a:t>zbyt mało jest informacji przydatnych do programowania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36712"/>
            <a:ext cx="9144000" cy="78727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Dlaczego kładziemy duży nacisk na dane?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115616" y="91765"/>
            <a:ext cx="165618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940152" y="91765"/>
            <a:ext cx="1872208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87" y="5910684"/>
            <a:ext cx="2251625" cy="838676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899592" y="5976531"/>
            <a:ext cx="1656184" cy="717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10" y="5642506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1503"/>
      </p:ext>
    </p:extLst>
  </p:cSld>
  <p:clrMapOvr>
    <a:masterClrMapping/>
  </p:clrMapOvr>
  <p:transition spd="slow"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9046A7-F0B1-3E45-82E6-C40B3EAF8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14971"/>
              </p:ext>
            </p:extLst>
          </p:nvPr>
        </p:nvGraphicFramePr>
        <p:xfrm>
          <a:off x="179512" y="1477463"/>
          <a:ext cx="8280920" cy="445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4"/>
            <a:ext cx="9144000" cy="616719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Monitoring OWES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6517" y="36968"/>
            <a:ext cx="1512168" cy="661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012160" y="36968"/>
            <a:ext cx="1800200" cy="676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62312"/>
            <a:ext cx="2251625" cy="838676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34509" y="6025559"/>
            <a:ext cx="1584176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9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8015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BD1959-3978-9F45-B610-CEBAA845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1098A-4908-5543-A876-EE77F936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FB983-B213-BB43-A792-A1CAF917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19F4D-816C-044F-B509-77AEEEB6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E80A5-D8D2-6041-8102-DEC077D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22E33-976D-9F46-B328-B24CDEDA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E9798-7243-7546-A366-F581E10A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BABDE-3B47-2A45-A2A1-44D1D745D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>
        <p:bldSub>
          <a:bldDgm bld="one"/>
        </p:bldSub>
      </p:bldGraphic>
      <p:bldGraphic spid="4" grpId="2">
        <p:bldSub>
          <a:bldDgm bld="one"/>
        </p:bldSub>
      </p:bldGraphic>
      <p:bldGraphic spid="4" grpId="3">
        <p:bldSub>
          <a:bldDgm bld="one"/>
        </p:bldSub>
      </p:bldGraphic>
      <p:bldGraphic spid="4" grpId="4">
        <p:bldSub>
          <a:bldDgm bld="one"/>
        </p:bldSub>
      </p:bldGraphic>
      <p:bldGraphic spid="4" grpId="5">
        <p:bldSub>
          <a:bldDgm bld="one"/>
        </p:bldSub>
      </p:bldGraphic>
      <p:bldGraphic spid="4" grpId="6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315"/>
            <a:ext cx="9144000" cy="50405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Liczba utworzonych PS (nowych i przekształconych PES) w latach 2016-I poł. 2018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81907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51620" y="6009294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37888"/>
            <a:ext cx="1051850" cy="1051850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C09DB61A-277A-B641-8979-2D8CF0685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87992"/>
              </p:ext>
            </p:extLst>
          </p:nvPr>
        </p:nvGraphicFramePr>
        <p:xfrm>
          <a:off x="116319" y="1179249"/>
          <a:ext cx="6471905" cy="462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8A9BE0A9-D520-8745-A7B2-94552B2B0B05}"/>
              </a:ext>
            </a:extLst>
          </p:cNvPr>
          <p:cNvSpPr txBox="1"/>
          <p:nvPr/>
        </p:nvSpPr>
        <p:spPr>
          <a:xfrm>
            <a:off x="6372200" y="134076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tym okresie powstało przy wsparciu OWES 913 nowych PES, w tym: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71% to nowe PS,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26% to PES przekształcone w 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3% to nowe jednostki reintegracyjne </a:t>
            </a:r>
          </a:p>
        </p:txBody>
      </p:sp>
    </p:spTree>
    <p:extLst>
      <p:ext uri="{BB962C8B-B14F-4D97-AF65-F5344CB8AC3E}">
        <p14:creationId xmlns:p14="http://schemas.microsoft.com/office/powerpoint/2010/main" val="3706402442"/>
      </p:ext>
    </p:extLst>
  </p:cSld>
  <p:clrMapOvr>
    <a:masterClrMapping/>
  </p:clrMapOvr>
  <p:transition spd="slow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692695"/>
            <a:ext cx="9144000" cy="432049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b="1" dirty="0">
                <a:solidFill>
                  <a:schemeClr val="bg1"/>
                </a:solidFill>
                <a:ea typeface="+mj-ea"/>
                <a:cs typeface="+mj-cs"/>
              </a:rPr>
              <a:t>Liczba miejsc pracy utworzonych w PS w latach 2016-I poł. 2018 według źródeł finansowania</a:t>
            </a:r>
            <a:endParaRPr kumimoji="0" lang="pl-PL" altLang="pl-P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3648" y="44623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44623"/>
            <a:ext cx="1733944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44" y="6077556"/>
            <a:ext cx="2133925" cy="780444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259632" y="6077555"/>
            <a:ext cx="1584176" cy="70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9" y="5805264"/>
            <a:ext cx="963574" cy="963574"/>
          </a:xfrm>
          <a:prstGeom prst="rect">
            <a:avLst/>
          </a:prstGeom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B540D5E-ED67-AB4B-9079-A1ECD65B7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745173"/>
              </p:ext>
            </p:extLst>
          </p:nvPr>
        </p:nvGraphicFramePr>
        <p:xfrm>
          <a:off x="107504" y="1113725"/>
          <a:ext cx="6476702" cy="516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B69B4054-2A7B-4046-869E-03F3D2E54FC7}"/>
              </a:ext>
            </a:extLst>
          </p:cNvPr>
          <p:cNvSpPr txBox="1"/>
          <p:nvPr/>
        </p:nvSpPr>
        <p:spPr>
          <a:xfrm>
            <a:off x="6300192" y="1232461"/>
            <a:ext cx="280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Dzięki OWES powstało 4132 miejsc pracy, w tym 95% finansowana z EFS</a:t>
            </a:r>
          </a:p>
        </p:txBody>
      </p:sp>
    </p:spTree>
    <p:extLst>
      <p:ext uri="{BB962C8B-B14F-4D97-AF65-F5344CB8AC3E}">
        <p14:creationId xmlns:p14="http://schemas.microsoft.com/office/powerpoint/2010/main" val="2658840717"/>
      </p:ext>
    </p:extLst>
  </p:cSld>
  <p:clrMapOvr>
    <a:masterClrMapping/>
  </p:clrMapOvr>
  <p:transition spd="slow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11697"/>
            <a:ext cx="9144000" cy="720081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Struktura miejsc pracy utworzonych w PS w latach 2016-I poł. 2018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w podziale na nowe i istniejące PS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376843" y="17763"/>
            <a:ext cx="1368152" cy="593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516216" y="-21164"/>
            <a:ext cx="1595690" cy="62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077556"/>
            <a:ext cx="2133925" cy="780444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295636" y="6098608"/>
            <a:ext cx="1548172" cy="711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94" y="5854371"/>
            <a:ext cx="955328" cy="955328"/>
          </a:xfrm>
          <a:prstGeom prst="rect">
            <a:avLst/>
          </a:prstGeom>
        </p:spPr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72D2A0E9-03F9-1043-9606-F94806489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52227"/>
              </p:ext>
            </p:extLst>
          </p:nvPr>
        </p:nvGraphicFramePr>
        <p:xfrm>
          <a:off x="107504" y="1343951"/>
          <a:ext cx="8352928" cy="460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852725"/>
      </p:ext>
    </p:extLst>
  </p:cSld>
  <p:clrMapOvr>
    <a:masterClrMapping/>
  </p:clrMapOvr>
  <p:transition spd="slow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73024" y="692696"/>
            <a:ext cx="9217024" cy="54465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Udział PS i jednostek reintegracyjnych wśród PES korzystających z doradztwa i szkoleń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3648" y="4045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92180" y="44624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71" y="6077556"/>
            <a:ext cx="2119232" cy="780444"/>
          </a:xfrm>
          <a:prstGeom prst="rect">
            <a:avLst/>
          </a:prstGeom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86580"/>
            <a:ext cx="973707" cy="973707"/>
          </a:xfrm>
          <a:prstGeom prst="rect">
            <a:avLst/>
          </a:prstGeom>
        </p:spPr>
      </p:pic>
      <p:pic>
        <p:nvPicPr>
          <p:cNvPr id="11" name="Obraz 10" descr="\\cmfgus01a\D20\BS-07\wytyczne graficzne\logo gu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403648" y="6165304"/>
            <a:ext cx="1440160" cy="618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1E392BCC-1E52-6444-BC60-8565C05AC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538581"/>
              </p:ext>
            </p:extLst>
          </p:nvPr>
        </p:nvGraphicFramePr>
        <p:xfrm>
          <a:off x="107504" y="1300189"/>
          <a:ext cx="6768752" cy="448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6544BE0-FF50-834F-8002-9D04C677EA7E}"/>
              </a:ext>
            </a:extLst>
          </p:cNvPr>
          <p:cNvSpPr txBox="1"/>
          <p:nvPr/>
        </p:nvSpPr>
        <p:spPr>
          <a:xfrm>
            <a:off x="6876256" y="148478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8405 PES skorzystało ze szkoleń i doradztwa, </a:t>
            </a:r>
          </a:p>
          <a:p>
            <a:r>
              <a:rPr lang="pl-PL" dirty="0"/>
              <a:t>Ale w tym tylko 22% to były PS,</a:t>
            </a:r>
          </a:p>
          <a:p>
            <a:r>
              <a:rPr lang="pl-PL" dirty="0"/>
              <a:t>a 2,5% to były jednostki reintegracyjne</a:t>
            </a:r>
          </a:p>
        </p:txBody>
      </p:sp>
    </p:spTree>
    <p:extLst>
      <p:ext uri="{BB962C8B-B14F-4D97-AF65-F5344CB8AC3E}">
        <p14:creationId xmlns:p14="http://schemas.microsoft.com/office/powerpoint/2010/main" val="1345967853"/>
      </p:ext>
    </p:extLst>
  </p:cSld>
  <p:clrMapOvr>
    <a:masterClrMapping/>
  </p:clrMapOvr>
  <p:transition spd="slow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5362"/>
            <a:ext cx="9144000" cy="64807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Udział PES korzystających z usług doradczych w zakresie instrumentów finansowych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i zamówień publicznych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547664" y="0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372200" y="25534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93296"/>
            <a:ext cx="1944216" cy="758562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403648" y="6168100"/>
            <a:ext cx="1368152" cy="615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13276"/>
            <a:ext cx="864096" cy="864096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182F8E77-6EB6-644D-94B3-E10E07576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027440"/>
              </p:ext>
            </p:extLst>
          </p:nvPr>
        </p:nvGraphicFramePr>
        <p:xfrm>
          <a:off x="0" y="1370725"/>
          <a:ext cx="6279604" cy="472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81465767"/>
      </p:ext>
    </p:extLst>
  </p:cSld>
  <p:clrMapOvr>
    <a:masterClrMapping/>
  </p:clrMapOvr>
  <p:transition spd="slow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C50504-6544-3043-BFE8-A9A11983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31224" cy="3989040"/>
          </a:xfrm>
        </p:spPr>
        <p:txBody>
          <a:bodyPr>
            <a:normAutofit/>
          </a:bodyPr>
          <a:lstStyle/>
          <a:p>
            <a:r>
              <a:rPr lang="pl-PL" dirty="0"/>
              <a:t>Uproszczenie narzędzia i większy nacisk na spójność danych (szczególnie w zakresie danych finansowych)</a:t>
            </a:r>
          </a:p>
          <a:p>
            <a:r>
              <a:rPr lang="pl-PL" dirty="0"/>
              <a:t>Przejście na cykl roczny</a:t>
            </a:r>
          </a:p>
          <a:p>
            <a:r>
              <a:rPr lang="pl-PL" dirty="0"/>
              <a:t>Automatyzacja narzędzia</a:t>
            </a:r>
          </a:p>
          <a:p>
            <a:r>
              <a:rPr lang="pl-PL" dirty="0"/>
              <a:t>Większa rola ROPS w kontroli spójności i jakości danych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47511"/>
            <a:ext cx="9144000" cy="64326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Dalsze kroki: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187624" y="168596"/>
            <a:ext cx="1584176" cy="764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940152" y="177404"/>
            <a:ext cx="1872208" cy="706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5868344"/>
            <a:ext cx="2160240" cy="852452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43608" y="5970534"/>
            <a:ext cx="14401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72" y="5689848"/>
            <a:ext cx="961055" cy="9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8600"/>
      </p:ext>
    </p:extLst>
  </p:cSld>
  <p:clrMapOvr>
    <a:masterClrMapping/>
  </p:clrMapOvr>
  <p:transition spd="slow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9046A7-F0B1-3E45-82E6-C40B3EAF8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96390"/>
              </p:ext>
            </p:extLst>
          </p:nvPr>
        </p:nvGraphicFramePr>
        <p:xfrm>
          <a:off x="683568" y="1396810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78077"/>
            <a:ext cx="9144000" cy="68872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Badanie potrzeb PES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15811" y="-1"/>
            <a:ext cx="1440160" cy="678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1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954065"/>
            <a:ext cx="2119232" cy="780444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15616" y="5980711"/>
            <a:ext cx="1440160" cy="713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95" y="5623413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149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8498D-5E60-AC4C-8A30-4A6FD5C2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28FCB-7EFB-EE4E-94D9-6704E86B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34E11-A835-6A45-9595-DBDE8758C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657B4-6C1E-9D4D-85F3-0D2C6199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DC4F9-5078-B341-AABE-8B0773489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B9430-C0F8-3746-A2E4-E84202BE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DE052-D675-4749-8775-EC486FC0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612D-B238-844C-BAD7-8992CC705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F3964-801D-1144-8314-1E7C8018A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DDBBA-4079-E646-8A77-35CFE6047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BDB5E-03B5-DD41-A94D-858FE992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DA29-4A28-DF48-81BD-3E752980A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3DB5D-7315-BB43-B8A8-660A10BF2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D540-0079-0000-399C-B711F9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1">
        <p:bldSub>
          <a:bldDgm bld="one"/>
        </p:bldSub>
      </p:bldGraphic>
      <p:bldGraphic spid="4" grpId="2">
        <p:bldSub>
          <a:bldDgm bld="one"/>
        </p:bldSub>
      </p:bldGraphic>
      <p:bldGraphic spid="4" grpId="3">
        <p:bldSub>
          <a:bldDgm bld="one"/>
        </p:bldSub>
      </p:bldGraphic>
      <p:bldGraphic spid="4" grpId="4">
        <p:bldSub>
          <a:bldDgm bld="one"/>
        </p:bldSub>
      </p:bldGraphic>
      <p:bldGraphic spid="4" grpId="5">
        <p:bldSub>
          <a:bldDgm bld="one"/>
        </p:bldSub>
      </p:bldGraphic>
      <p:bldGraphic spid="4" grpId="6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576064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ea typeface="+mj-ea"/>
                <a:cs typeface="+mj-cs"/>
              </a:rPr>
              <a:t>Czy PS potrzebują dodatkowych środków finansowych?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9011694-DB95-3048-BD2B-FA2FB100E486}"/>
              </a:ext>
            </a:extLst>
          </p:cNvPr>
          <p:cNvSpPr/>
          <p:nvPr/>
        </p:nvSpPr>
        <p:spPr>
          <a:xfrm>
            <a:off x="251520" y="184482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86% przebadanych przedsiębiorstw społecznych w ciągu najbliższych 12 miesięcy będzie potrzebować dodatkowych środków finansowych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. Średnio jedno przedsiębiorstwo będzie potrzebować ok.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260 tys. PLN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, przy czym kwoty te wahają się od jednego tysiąca zł do 6 mln zł.</a:t>
            </a: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200 PS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zgłasza potrzeby na dodatkowych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46,8 mln zł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w ciągu najbliższych 12 miesięcy</a:t>
            </a: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Przedsiębiorcy społeczni wskazują na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trzy główne źródła finansowania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: dotacje z EFS, dotacje z FP lub PFRON, pożyczka z Krajowego Funduszu Przedsiębiorczości Społecznej. </a:t>
            </a:r>
            <a:endParaRPr lang="pl-PL" sz="2400" dirty="0">
              <a:solidFill>
                <a:srgbClr val="000000"/>
              </a:solidFill>
              <a:latin typeface="Fira Sans"/>
              <a:ea typeface="Calibri" panose="020F0502020204030204" pitchFamily="34" charset="0"/>
              <a:cs typeface="Fira Sans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87% przedsiębiorstw społecznych, deklarujących potrzebę dodatkowego finansowania,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planuje skorzystać z usług OWES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Fira Sans"/>
              </a:rPr>
              <a:t>przy staraniu się o te środki. </a:t>
            </a:r>
            <a:endParaRPr lang="pl-PL" sz="2400" dirty="0">
              <a:solidFill>
                <a:srgbClr val="000000"/>
              </a:solidFill>
              <a:latin typeface="Fira Sans"/>
              <a:ea typeface="Calibri" panose="020F0502020204030204" pitchFamily="34" charset="0"/>
              <a:cs typeface="Fira Sans"/>
            </a:endParaRPr>
          </a:p>
          <a:p>
            <a:pPr marL="342900" lvl="0" indent="-342900" algn="just">
              <a:spcAft>
                <a:spcPts val="600"/>
              </a:spcAft>
              <a:buFont typeface="Symbol" pitchFamily="2" charset="2"/>
              <a:buChar char=""/>
            </a:pPr>
            <a:endParaRPr lang="pl-PL" sz="2000" dirty="0">
              <a:solidFill>
                <a:srgbClr val="000000"/>
              </a:solidFill>
              <a:effectLst/>
              <a:latin typeface="Fira Sans"/>
              <a:ea typeface="Calibri" panose="020F0502020204030204" pitchFamily="34" charset="0"/>
              <a:cs typeface="Fira San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327444" y="116632"/>
            <a:ext cx="1512168" cy="676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012160" y="116632"/>
            <a:ext cx="1872208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16" y="5815142"/>
            <a:ext cx="2119232" cy="7804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922" y="5843231"/>
            <a:ext cx="1490951" cy="638193"/>
          </a:xfrm>
          <a:prstGeom prst="rect">
            <a:avLst/>
          </a:prstGeom>
        </p:spPr>
      </p:pic>
      <p:pic>
        <p:nvPicPr>
          <p:cNvPr id="8" name="Obraz 7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18" y="5577249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1722"/>
      </p:ext>
    </p:extLst>
  </p:cSld>
  <p:clrMapOvr>
    <a:masterClrMapping/>
  </p:clrMapOvr>
  <p:transition spd="slow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6424" y="620687"/>
            <a:ext cx="9144000" cy="50405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400" b="1" dirty="0">
                <a:solidFill>
                  <a:schemeClr val="bg1"/>
                </a:solidFill>
                <a:ea typeface="+mj-ea"/>
                <a:cs typeface="+mj-cs"/>
              </a:rPr>
              <a:t>Na co PS potrzebują dodatkowych środków finansowych</a:t>
            </a:r>
            <a:endParaRPr kumimoji="0" lang="pl-PL" alt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403648" y="44624"/>
            <a:ext cx="1224136" cy="569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228184" y="44624"/>
            <a:ext cx="1656184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36" y="6130391"/>
            <a:ext cx="2056268" cy="74454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01138" y="6163626"/>
            <a:ext cx="1429156" cy="588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29" y="5733256"/>
            <a:ext cx="1018698" cy="10186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A4AF5AF-A32A-DB43-9BC1-992311749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52" y="1124744"/>
            <a:ext cx="6480720" cy="498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3524"/>
      </p:ext>
    </p:extLst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7AB15B-4522-1347-8E08-DBD67F94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507288" cy="3849291"/>
          </a:xfrm>
        </p:spPr>
        <p:txBody>
          <a:bodyPr/>
          <a:lstStyle/>
          <a:p>
            <a:r>
              <a:rPr lang="pl-PL" dirty="0"/>
              <a:t>Ujednoliconych, porównywalnych danych na temat skali działania OWES i osiąganych efektów (SL2014 nie spełnia oczekiwań)</a:t>
            </a:r>
          </a:p>
          <a:p>
            <a:r>
              <a:rPr lang="pl-PL" dirty="0"/>
              <a:t>Informacji na temat perspektywy samych przedsiębiorstw społecznych: ich potrzeb, ocen dotychczasowego wsparcia, oczekiwań itd.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9F82AD0-3F4E-9B43-A074-D1A87BE84D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10033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Jakich danych szczególnie brakowało?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060629" y="79778"/>
            <a:ext cx="182880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364088" y="58950"/>
            <a:ext cx="236918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87" y="5759767"/>
            <a:ext cx="2251625" cy="838676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50592" y="5907141"/>
            <a:ext cx="1552855" cy="676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23" y="5532281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1723"/>
      </p:ext>
    </p:extLst>
  </p:cSld>
  <p:clrMapOvr>
    <a:masterClrMapping/>
  </p:clrMapOvr>
  <p:transition spd="slow">
    <p:cut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-6424" y="692695"/>
            <a:ext cx="9144000" cy="432049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000" b="1" dirty="0">
                <a:solidFill>
                  <a:schemeClr val="bg1"/>
                </a:solidFill>
                <a:ea typeface="+mj-ea"/>
                <a:cs typeface="+mj-cs"/>
              </a:rPr>
              <a:t>Jakich szkoleń i doradztwa będą potrzebować PS w ciągu najbliższych 12 miesięcy 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60EA11B-DD6D-0D4B-BA12-6E8873BEE9CA}"/>
              </a:ext>
            </a:extLst>
          </p:cNvPr>
          <p:cNvSpPr/>
          <p:nvPr/>
        </p:nvSpPr>
        <p:spPr>
          <a:xfrm>
            <a:off x="6300192" y="1124745"/>
            <a:ext cx="2016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73% z przebadanych PS deklaruje, że będzie potrzebowało szkoleń lub doradztwa</a:t>
            </a:r>
            <a:r>
              <a:rPr lang="pl-PL" dirty="0"/>
              <a:t> </a:t>
            </a:r>
          </a:p>
        </p:txBody>
      </p:sp>
      <p:pic>
        <p:nvPicPr>
          <p:cNvPr id="6" name="Obraz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59632" y="44622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012160" y="44622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73891" y="6212804"/>
            <a:ext cx="1186433" cy="538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2" y="6212804"/>
            <a:ext cx="1840244" cy="6451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2C4834-DB0B-8747-B2F0-C4F4E6DAF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80" y="1124745"/>
            <a:ext cx="5508104" cy="5088059"/>
          </a:xfrm>
          <a:prstGeom prst="rect">
            <a:avLst/>
          </a:prstGeom>
        </p:spPr>
      </p:pic>
      <p:pic>
        <p:nvPicPr>
          <p:cNvPr id="11" name="Obraz 10" descr="SIRES_KOLOR_P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871751"/>
            <a:ext cx="940544" cy="9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0112"/>
      </p:ext>
    </p:extLst>
  </p:cSld>
  <p:clrMapOvr>
    <a:masterClrMapping/>
  </p:clrMapOvr>
  <p:transition spd="slow"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25565" y="620687"/>
            <a:ext cx="9144000" cy="79209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Jakimi obszarami doradztwa w ciągu najbliższych 12 miesięcy są najbardziej zainteresowane PS (od 1 do 5)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547664" y="-2"/>
            <a:ext cx="1224136" cy="62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924542" y="0"/>
            <a:ext cx="1728192" cy="620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5395"/>
            <a:ext cx="1984260" cy="691682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470967" y="6155395"/>
            <a:ext cx="1444849" cy="641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SIRES_KOLOR_P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35487"/>
            <a:ext cx="792089" cy="79208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431AAF1-5DB0-6443-B720-9AC3FD851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412776"/>
            <a:ext cx="7632848" cy="46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1247"/>
      </p:ext>
    </p:extLst>
  </p:cSld>
  <p:clrMapOvr>
    <a:masterClrMapping/>
  </p:clrMapOvr>
  <p:transition spd="slow">
    <p:cut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40073"/>
            <a:ext cx="9144000" cy="68872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200" b="1" dirty="0">
                <a:solidFill>
                  <a:schemeClr val="bg1"/>
                </a:solidFill>
                <a:ea typeface="+mj-ea"/>
                <a:cs typeface="+mj-cs"/>
              </a:rPr>
              <a:t>Jak doradztwo i szkolenia powinny być dostarczane</a:t>
            </a:r>
            <a:endParaRPr kumimoji="0" lang="pl-PL" altLang="pl-PL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23125E9-461E-C84B-988D-B6B7A9E55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169905"/>
              </p:ext>
            </p:extLst>
          </p:nvPr>
        </p:nvGraphicFramePr>
        <p:xfrm>
          <a:off x="354072" y="1853977"/>
          <a:ext cx="82508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547664" y="89206"/>
            <a:ext cx="136815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832140" y="89206"/>
            <a:ext cx="1800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6" y="5882710"/>
            <a:ext cx="2206214" cy="798011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542232" y="5939280"/>
            <a:ext cx="1445592" cy="635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82710"/>
            <a:ext cx="854582" cy="8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9107"/>
      </p:ext>
    </p:extLst>
  </p:cSld>
  <p:clrMapOvr>
    <a:masterClrMapping/>
  </p:clrMapOvr>
  <p:transition spd="slow">
    <p:cut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17346"/>
            <a:ext cx="9144000" cy="61672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2800" b="1" dirty="0">
                <a:solidFill>
                  <a:schemeClr val="bg1"/>
                </a:solidFill>
                <a:ea typeface="+mj-ea"/>
                <a:cs typeface="+mj-cs"/>
              </a:rPr>
              <a:t>Czy PS są gotowe do współpłacenia za doradztwo i szkolenia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ECDE9B-86B6-8A46-AE1D-9D859747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08" y="1927567"/>
            <a:ext cx="6609748" cy="3024336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59632" y="44624"/>
            <a:ext cx="1440160" cy="71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82" y="44624"/>
            <a:ext cx="2030213" cy="727036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92" y="5877272"/>
            <a:ext cx="2183927" cy="820239"/>
          </a:xfrm>
          <a:prstGeom prst="rect">
            <a:avLst/>
          </a:prstGeom>
        </p:spPr>
      </p:pic>
      <p:pic>
        <p:nvPicPr>
          <p:cNvPr id="7" name="Obraz 6" descr="\\cmfgus01a\D20\BS-07\wytyczne graficzne\logo gu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142508" y="5949280"/>
            <a:ext cx="1366044" cy="64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SIRES_KOLOR_P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59" y="5645661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0176"/>
      </p:ext>
    </p:extLst>
  </p:cSld>
  <p:clrMapOvr>
    <a:masterClrMapping/>
  </p:clrMapOvr>
  <p:transition spd="slow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E9046A7-F0B1-3E45-82E6-C40B3EAF8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722589"/>
              </p:ext>
            </p:extLst>
          </p:nvPr>
        </p:nvGraphicFramePr>
        <p:xfrm>
          <a:off x="770992" y="1916832"/>
          <a:ext cx="74734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60300"/>
            <a:ext cx="9144000" cy="78727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altLang="pl-PL" sz="3600" b="1" dirty="0">
                <a:solidFill>
                  <a:schemeClr val="bg1"/>
                </a:solidFill>
                <a:ea typeface="+mj-ea"/>
                <a:cs typeface="+mj-cs"/>
              </a:rPr>
              <a:t>Kluczowe źródła informacji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329337" y="103815"/>
            <a:ext cx="1728192" cy="749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5551841" y="117607"/>
            <a:ext cx="2160241" cy="74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77272"/>
            <a:ext cx="2304256" cy="895994"/>
          </a:xfrm>
          <a:prstGeom prst="rect">
            <a:avLst/>
          </a:prstGeom>
        </p:spPr>
      </p:pic>
      <p:pic>
        <p:nvPicPr>
          <p:cNvPr id="9" name="Obraz 8" descr="\\cmfgus01a\D20\BS-07\wytyczne graficzne\logo gu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329336" y="5966214"/>
            <a:ext cx="1658487" cy="775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SIRES_KOLOR_PIO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89793"/>
            <a:ext cx="1051850" cy="1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9147"/>
      </p:ext>
    </p:extLst>
  </p:cSld>
  <p:clrMapOvr>
    <a:masterClrMapping/>
  </p:clrMapOvr>
  <p:transition spd="slow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l-PL" sz="3000" dirty="0">
                <a:solidFill>
                  <a:schemeClr val="bg1"/>
                </a:solidFill>
              </a:rPr>
              <a:t>Organizacje non-profit </a:t>
            </a:r>
            <a:br>
              <a:rPr lang="pl-PL" sz="3000" dirty="0">
                <a:solidFill>
                  <a:schemeClr val="bg1"/>
                </a:solidFill>
              </a:rPr>
            </a:br>
            <a:r>
              <a:rPr lang="pl-PL" sz="3000" dirty="0">
                <a:solidFill>
                  <a:schemeClr val="bg1"/>
                </a:solidFill>
              </a:rPr>
              <a:t>jako podmioty ekonomii społecznej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726037" y="2906714"/>
            <a:ext cx="7772400" cy="1500187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Wyniki badania pilotażowego PES zrealizowanego przez GUS w ramach projektu partnerskiego </a:t>
            </a:r>
            <a:r>
              <a:rPr lang="pl-PL" dirty="0" err="1">
                <a:solidFill>
                  <a:schemeClr val="tx1"/>
                </a:solidFill>
              </a:rPr>
              <a:t>MRPiPS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r>
              <a:rPr lang="pl-PL" b="1" i="1" dirty="0">
                <a:solidFill>
                  <a:schemeClr val="tx1"/>
                </a:solidFill>
              </a:rPr>
              <a:t>Zintegrowany system monitorowania sektora ekonomii społecznej</a:t>
            </a:r>
          </a:p>
        </p:txBody>
      </p:sp>
      <p:pic>
        <p:nvPicPr>
          <p:cNvPr id="4" name="Picture 2" descr="http://bip.stat.gov.pl/files/gfx/bip/pl/defaultstronaopisowa/838/1/1/belka_power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3" y="44624"/>
            <a:ext cx="8928000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39651"/>
      </p:ext>
    </p:extLst>
  </p:cSld>
  <p:clrMapOvr>
    <a:masterClrMapping/>
  </p:clrMapOvr>
  <p:transition spd="slow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86159"/>
            <a:ext cx="9144000" cy="50405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bg1"/>
                </a:solidFill>
              </a:rPr>
              <a:t>Odsetek organizacji non-profit korzystających z usług OWES w 2017 r.</a:t>
            </a:r>
            <a:endParaRPr kumimoji="0" lang="pl-PL" alt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50169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92776" y="6092999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2671"/>
            <a:ext cx="5760000" cy="432000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364ACD60-EC06-8546-9716-3D98F9A53DF4}"/>
              </a:ext>
            </a:extLst>
          </p:cNvPr>
          <p:cNvSpPr txBox="1">
            <a:spLocks noChangeArrowheads="1"/>
          </p:cNvSpPr>
          <p:nvPr/>
        </p:nvSpPr>
        <p:spPr>
          <a:xfrm>
            <a:off x="5867128" y="2692648"/>
            <a:ext cx="3276872" cy="677224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r. 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usług świadczonych przez OWES skorzystało w skali kraju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 tys. organizacji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stanowiło </a:t>
            </a:r>
            <a:r>
              <a:rPr lang="pl-PL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2,9%</a:t>
            </a:r>
            <a:r>
              <a:rPr lang="pl-PL" sz="20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ogółu organizacji non-profit.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659803"/>
      </p:ext>
    </p:extLst>
  </p:cSld>
  <p:clrMapOvr>
    <a:masterClrMapping/>
  </p:clrMapOvr>
  <p:transition spd="slow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0"/>
            <a:ext cx="9144000" cy="7986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000" b="1" dirty="0">
                <a:solidFill>
                  <a:schemeClr val="bg1"/>
                </a:solidFill>
              </a:rPr>
              <a:t>Odsetek organizacji non-profit korzystających ze wsparcia OWES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pl-PL" sz="2000" b="1" dirty="0">
                <a:solidFill>
                  <a:schemeClr val="bg1"/>
                </a:solidFill>
              </a:rPr>
              <a:t>według głównej dziedziny działalności w 2017 r.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265330370"/>
              </p:ext>
            </p:extLst>
          </p:nvPr>
        </p:nvGraphicFramePr>
        <p:xfrm>
          <a:off x="539552" y="1484088"/>
          <a:ext cx="8064895" cy="464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3595663"/>
      </p:ext>
    </p:extLst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1"/>
            <a:ext cx="9144000" cy="538302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l-PL" sz="2400" b="1" dirty="0">
                <a:solidFill>
                  <a:schemeClr val="bg1"/>
                </a:solidFill>
              </a:rPr>
              <a:t>Ocena współpracy z OWES w 2017 r. </a:t>
            </a:r>
            <a:endParaRPr lang="pl-PL" alt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6753"/>
            <a:ext cx="6062472" cy="454685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868144" y="1617864"/>
            <a:ext cx="3275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Zdecydowana większość podmiotów korzystających ze wsparcia OWES pozytywnie oceniła jakość tego typu usług, </a:t>
            </a:r>
            <a:r>
              <a:rPr lang="pl-PL" b="1" dirty="0"/>
              <a:t>53,3% - jako bardzo dobrą</a:t>
            </a:r>
            <a:r>
              <a:rPr lang="pl-PL" dirty="0"/>
              <a:t>, </a:t>
            </a:r>
          </a:p>
          <a:p>
            <a:r>
              <a:rPr lang="pl-PL" b="1" dirty="0"/>
              <a:t>43,7% - jako raczej dobrą</a:t>
            </a:r>
            <a:r>
              <a:rPr lang="pl-PL" dirty="0"/>
              <a:t>, czyli łącznie 97,0% organizacji. </a:t>
            </a:r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14 województwach co najmniej 96,1% podmiotów wyraziło się pozytywnie na temat współpracy z OWES, </a:t>
            </a:r>
          </a:p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</a:t>
            </a:r>
            <a:r>
              <a:rPr lang="pl-PL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3 (dolnośląskim, opolskim i mazowieckim) ocen negatywnych nie przydzielono.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40684373"/>
      </p:ext>
    </p:extLst>
  </p:cSld>
  <p:clrMapOvr>
    <a:masterClrMapping/>
  </p:clrMapOvr>
  <p:transition spd="slow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0C34C5E-2EAB-874D-9E53-0A0AC9AC85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8450"/>
            <a:ext cx="9144000" cy="7986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Odsetek osób z grup zagrożonych wykluczeniem społecznym wśród pracowników organizacji non-profit (31.12.2017 r.) 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3"/>
          <a:stretch/>
        </p:blipFill>
        <p:spPr bwMode="auto">
          <a:xfrm>
            <a:off x="1295636" y="-6846"/>
            <a:ext cx="1368152" cy="638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/>
          <a:stretch/>
        </p:blipFill>
        <p:spPr bwMode="auto">
          <a:xfrm>
            <a:off x="6156176" y="-27386"/>
            <a:ext cx="1728192" cy="65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09294"/>
            <a:ext cx="2160240" cy="807831"/>
          </a:xfrm>
          <a:prstGeom prst="rect">
            <a:avLst/>
          </a:prstGeom>
        </p:spPr>
      </p:pic>
      <p:pic>
        <p:nvPicPr>
          <p:cNvPr id="8" name="Obraz 7" descr="\\cmfgus01a\D20\BS-07\wytyczne graficzne\logo gu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107504" y="6057118"/>
            <a:ext cx="1656184" cy="712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C:\Users\makowskae\Desktop\Wykres in Mapa 4 - wykluczeni_zmienione da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823"/>
            <a:ext cx="5824728" cy="4368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5724128" y="1844824"/>
            <a:ext cx="280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koniec 2017 r. organizacje non-profit zatrudniały na podstawie stosunku pracy łącznie 158,6 tys. osób (o 1,6 tys. więcej niż w 2016 r.). </a:t>
            </a:r>
          </a:p>
          <a:p>
            <a:endParaRPr lang="pl-PL" dirty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Organizacje zadeklarowały zatrudnienie </a:t>
            </a:r>
            <a:r>
              <a:rPr lang="pl-PL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8,4 tys. osób z grup zagrożonych wykluczeniem społecznym – </a:t>
            </a:r>
            <a:r>
              <a:rPr lang="pl-PL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stanowili oni 6,3% pracowników tych organizacji.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6006697"/>
      </p:ext>
    </p:extLst>
  </p:cSld>
  <p:clrMapOvr>
    <a:masterClrMapping/>
  </p:clrMapOvr>
  <p:transition spd="slow">
    <p:cut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009AA6"/>
    </a:accent1>
    <a:accent2>
      <a:srgbClr val="00C7D6"/>
    </a:accent2>
    <a:accent3>
      <a:srgbClr val="808080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1028</Words>
  <Application>Microsoft Macintosh PowerPoint</Application>
  <PresentationFormat>Pokaz na ekranie (4:3)</PresentationFormat>
  <Paragraphs>108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Calibri</vt:lpstr>
      <vt:lpstr>Fira Sans</vt:lpstr>
      <vt:lpstr>Symbol</vt:lpstr>
      <vt:lpstr>Times New Roman</vt:lpstr>
      <vt:lpstr>Motyw pakietu Office</vt:lpstr>
      <vt:lpstr>Wyniki badań dotyczące rozwoju ekonomii społecznej: OWESy, przedsiębiorstwa społeczne i JST  Przegląd głównych wniosków z badań DESiS i GUS</vt:lpstr>
      <vt:lpstr>Prezentacja programu PowerPoint</vt:lpstr>
      <vt:lpstr>Prezentacja programu PowerPoint</vt:lpstr>
      <vt:lpstr>Prezentacja programu PowerPoint</vt:lpstr>
      <vt:lpstr>Organizacje non-profit  jako podmioty ekonomii społecznej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Rozwój ekonomii społecznej  w jednostkach samorządu terytorialnego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Więcej wyników badań GUS realizowanych  w ramach projektu PO WER ZSMSES dostępne jest na: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Czarek</dc:creator>
  <cp:lastModifiedBy>Piotr Stronkowski</cp:lastModifiedBy>
  <cp:revision>103</cp:revision>
  <dcterms:created xsi:type="dcterms:W3CDTF">2018-12-14T11:13:28Z</dcterms:created>
  <dcterms:modified xsi:type="dcterms:W3CDTF">2019-02-11T21:37:13Z</dcterms:modified>
</cp:coreProperties>
</file>