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14"/>
  </p:notesMasterIdLst>
  <p:handoutMasterIdLst>
    <p:handoutMasterId r:id="rId15"/>
  </p:handoutMasterIdLst>
  <p:sldIdLst>
    <p:sldId id="495" r:id="rId3"/>
    <p:sldId id="560" r:id="rId4"/>
    <p:sldId id="557" r:id="rId5"/>
    <p:sldId id="561" r:id="rId6"/>
    <p:sldId id="562" r:id="rId7"/>
    <p:sldId id="564" r:id="rId8"/>
    <p:sldId id="565" r:id="rId9"/>
    <p:sldId id="556" r:id="rId10"/>
    <p:sldId id="566" r:id="rId11"/>
    <p:sldId id="567" r:id="rId12"/>
    <p:sldId id="497" r:id="rId13"/>
  </p:sldIdLst>
  <p:sldSz cx="9144000" cy="6858000" type="screen4x3"/>
  <p:notesSz cx="6724650" cy="97742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C5BF3091-5CE1-4963-A7BE-EFB7990152F3}">
          <p14:sldIdLst>
            <p14:sldId id="495"/>
            <p14:sldId id="560"/>
            <p14:sldId id="557"/>
            <p14:sldId id="561"/>
            <p14:sldId id="562"/>
            <p14:sldId id="564"/>
            <p14:sldId id="565"/>
            <p14:sldId id="556"/>
            <p14:sldId id="566"/>
            <p14:sldId id="567"/>
            <p14:sldId id="497"/>
          </p14:sldIdLst>
        </p14:section>
        <p14:section name="Sekcja bez tytułu" id="{B0CFDD78-BFE7-44E9-8783-84A9D23F483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czygieł Patrycja" initials="S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E3F9FD"/>
    <a:srgbClr val="DCF0F2"/>
    <a:srgbClr val="D9F0F5"/>
    <a:srgbClr val="FFFF99"/>
    <a:srgbClr val="FFFFFF"/>
    <a:srgbClr val="E2FDFE"/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1" autoAdjust="0"/>
    <p:restoredTop sz="94662" autoAdjust="0"/>
  </p:normalViewPr>
  <p:slideViewPr>
    <p:cSldViewPr>
      <p:cViewPr varScale="1">
        <p:scale>
          <a:sx n="65" d="100"/>
          <a:sy n="65" d="100"/>
        </p:scale>
        <p:origin x="110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3322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9728" y="1"/>
            <a:ext cx="2913322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C40C8A9C-4DBC-40CA-9BF3-F56F03377FCA}" type="datetimeFigureOut">
              <a:rPr lang="pl-PL"/>
              <a:pPr>
                <a:defRPr/>
              </a:pPr>
              <a:t>04.03.2019</a:t>
            </a:fld>
            <a:endParaRPr lang="pl-PL" dirty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419"/>
            <a:ext cx="2913322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8" tIns="45864" rIns="91728" bIns="4586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9728" y="9283419"/>
            <a:ext cx="2913322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8" tIns="45864" rIns="91728" bIns="4586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5151FAF-E511-4CEC-AC4C-397924323DC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8551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3322" cy="48925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9728" y="1"/>
            <a:ext cx="2913322" cy="48925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306" y="4642489"/>
            <a:ext cx="5380040" cy="439864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419"/>
            <a:ext cx="2913322" cy="4892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728" y="9283419"/>
            <a:ext cx="2913322" cy="4892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72940F9-6D17-427F-8862-18EC887323D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1187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2940F9-6D17-427F-8862-18EC887323D1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8021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59522-DDEB-45F0-BEB7-7F402EE7EDA5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02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2FF04-ED94-41A7-8389-45A47E656EF8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8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9F469-9F58-4BE7-9721-F74B05D9ED0D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7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05434-D96B-4869-BDBC-5ACB2DB8760B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768B0-CF46-426D-8527-CBE9CACCE3F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9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59522-DDEB-45F0-BEB7-7F402EE7EDA5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6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ED219-32B3-4435-84BC-8E073FE2115F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4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E17C6-28A8-4876-979E-798E41D43C7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83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F7648-1405-49C1-88E1-17147A275840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31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6F9F5-4565-4183-9990-F52BD3D2A7D4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60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FD05E-D33D-43CD-8B4E-3C869401E0E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62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ED219-32B3-4435-84BC-8E073FE2115F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9945E-5B0A-42BC-B697-2D8776B94BD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0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B3E98-3A42-43F4-A218-ACE917F8A00F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44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6341A-CC0F-41C5-98E9-59E23A3AC3DB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28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2FF04-ED94-41A7-8389-45A47E656EF8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28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9F469-9F58-4BE7-9721-F74B05D9ED0D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21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05434-D96B-4869-BDBC-5ACB2DB8760B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94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768B0-CF46-426D-8527-CBE9CACCE3F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44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E17C6-28A8-4876-979E-798E41D43C7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5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F7648-1405-49C1-88E1-17147A275840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6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6F9F5-4565-4183-9990-F52BD3D2A7D4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25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FD05E-D33D-43CD-8B4E-3C869401E0E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1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9945E-5B0A-42BC-B697-2D8776B94BD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41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B3E98-3A42-43F4-A218-ACE917F8A00F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1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6341A-CC0F-41C5-98E9-59E23A3AC3DB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0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9B8E2B0-C97F-44A7-A928-58924F802A0A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7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9B8E2B0-C97F-44A7-A928-58924F802A0A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9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16006" y="1556792"/>
            <a:ext cx="8911988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  <a:spcAft>
                <a:spcPct val="10000"/>
              </a:spcAft>
            </a:pPr>
            <a:endParaRPr lang="pl-PL" sz="2400" b="1" dirty="0" smtClean="0">
              <a:solidFill>
                <a:prstClr val="white"/>
              </a:solidFill>
            </a:endParaRPr>
          </a:p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pl-PL" sz="2400" b="1" dirty="0" smtClean="0">
                <a:solidFill>
                  <a:prstClr val="white"/>
                </a:solidFill>
              </a:rPr>
              <a:t>Informacja nt. otwartego konkursu ofert na realizację zadania publicznego </a:t>
            </a:r>
            <a:br>
              <a:rPr lang="pl-PL" sz="2400" b="1" dirty="0" smtClean="0">
                <a:solidFill>
                  <a:prstClr val="white"/>
                </a:solidFill>
              </a:rPr>
            </a:br>
            <a:r>
              <a:rPr lang="pl-PL" sz="2400" b="1" dirty="0" smtClean="0">
                <a:solidFill>
                  <a:prstClr val="white"/>
                </a:solidFill>
              </a:rPr>
              <a:t>w dziedzinie edukacji w zakresie edukacji - </a:t>
            </a:r>
            <a:endParaRPr lang="pl-PL" sz="2400" b="1" dirty="0">
              <a:solidFill>
                <a:schemeClr val="bg1"/>
              </a:solidFill>
            </a:endParaRPr>
          </a:p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pl-PL" sz="2400" b="1" dirty="0" smtClean="0">
                <a:solidFill>
                  <a:schemeClr val="bg1"/>
                </a:solidFill>
              </a:rPr>
              <a:t>zainicjowanie działalności </a:t>
            </a:r>
            <a:r>
              <a:rPr lang="pl-PL" sz="2400" b="1" u="sng" dirty="0" smtClean="0">
                <a:solidFill>
                  <a:schemeClr val="bg1"/>
                </a:solidFill>
              </a:rPr>
              <a:t>liderów </a:t>
            </a:r>
            <a:r>
              <a:rPr lang="pl-PL" sz="2400" b="1" u="sng" dirty="0">
                <a:solidFill>
                  <a:schemeClr val="bg1"/>
                </a:solidFill>
              </a:rPr>
              <a:t>młodzieżowych </a:t>
            </a:r>
            <a:r>
              <a:rPr lang="pl-PL" sz="2400" b="1" dirty="0">
                <a:solidFill>
                  <a:schemeClr val="bg1"/>
                </a:solidFill>
              </a:rPr>
              <a:t/>
            </a:r>
            <a:br>
              <a:rPr lang="pl-PL" sz="2400" b="1" dirty="0">
                <a:solidFill>
                  <a:schemeClr val="bg1"/>
                </a:solidFill>
              </a:rPr>
            </a:br>
            <a:r>
              <a:rPr lang="pl-PL" sz="2400" b="1" dirty="0" smtClean="0">
                <a:solidFill>
                  <a:schemeClr val="bg1"/>
                </a:solidFill>
              </a:rPr>
              <a:t>województwa pomorskiego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0" y="6396335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pl-PL" sz="2000" dirty="0" smtClean="0">
                <a:solidFill>
                  <a:prstClr val="white"/>
                </a:solidFill>
              </a:rPr>
              <a:t>Gdańsk, 04 marca 2019  r.</a:t>
            </a:r>
            <a:endParaRPr lang="pl-PL" sz="2000" dirty="0">
              <a:solidFill>
                <a:prstClr val="white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283968" y="4933617"/>
            <a:ext cx="453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1"/>
                </a:solidFill>
              </a:rPr>
              <a:t>Monika Gawin, Adam Krawiec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Departament Edukacji i Sportu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UMWP </a:t>
            </a:r>
            <a:endParaRPr lang="pl-P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87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5" y="1340768"/>
            <a:ext cx="8928992" cy="5184576"/>
          </a:xfrm>
        </p:spPr>
        <p:txBody>
          <a:bodyPr/>
          <a:lstStyle/>
          <a:p>
            <a:pPr marL="0" indent="0">
              <a:buNone/>
            </a:pPr>
            <a:r>
              <a:rPr lang="pl-PL" sz="2000" b="1" dirty="0" smtClean="0">
                <a:latin typeface="Garamond" panose="02020404030301010803" pitchFamily="18" charset="0"/>
              </a:rPr>
              <a:t>Uwagi: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000" b="1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Garamond" panose="02020404030301010803" pitchFamily="18" charset="0"/>
              </a:rPr>
              <a:t>wysokość </a:t>
            </a:r>
            <a:r>
              <a:rPr lang="pl-PL" sz="2000" b="1" dirty="0">
                <a:latin typeface="Garamond" panose="02020404030301010803" pitchFamily="18" charset="0"/>
              </a:rPr>
              <a:t>środków </a:t>
            </a:r>
            <a:r>
              <a:rPr lang="pl-PL" sz="2000" b="1" dirty="0" smtClean="0">
                <a:latin typeface="Garamond" panose="02020404030301010803" pitchFamily="18" charset="0"/>
              </a:rPr>
              <a:t>SWP na </a:t>
            </a:r>
            <a:r>
              <a:rPr lang="pl-PL" sz="2000" b="1" dirty="0">
                <a:latin typeface="Garamond" panose="02020404030301010803" pitchFamily="18" charset="0"/>
              </a:rPr>
              <a:t>realizację zadania publicznego </a:t>
            </a:r>
            <a:r>
              <a:rPr lang="pl-PL" sz="2000" b="1" dirty="0" smtClean="0">
                <a:latin typeface="Garamond" panose="02020404030301010803" pitchFamily="18" charset="0"/>
              </a:rPr>
              <a:t>– 131 </a:t>
            </a:r>
            <a:r>
              <a:rPr lang="pl-PL" sz="2000" b="1" dirty="0">
                <a:latin typeface="Garamond" panose="02020404030301010803" pitchFamily="18" charset="0"/>
              </a:rPr>
              <a:t>000 zł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200" b="1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Garamond" panose="02020404030301010803" pitchFamily="18" charset="0"/>
              </a:rPr>
              <a:t>Oczekiwane</a:t>
            </a:r>
            <a:r>
              <a:rPr lang="pl-PL" sz="2000" b="1" dirty="0" smtClean="0">
                <a:latin typeface="Garamond" panose="02020404030301010803" pitchFamily="18" charset="0"/>
              </a:rPr>
              <a:t> partnerstwo </a:t>
            </a:r>
            <a:r>
              <a:rPr lang="pl-PL" sz="2000" b="1" dirty="0" smtClean="0">
                <a:latin typeface="Garamond" panose="02020404030301010803" pitchFamily="18" charset="0"/>
              </a:rPr>
              <a:t>NGO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000" b="1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Garamond" panose="02020404030301010803" pitchFamily="18" charset="0"/>
              </a:rPr>
              <a:t>Równolegle: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Garamond" panose="02020404030301010803" pitchFamily="18" charset="0"/>
              </a:rPr>
              <a:t>Konkurs Samorządu Województwa Pomorskiego na realizację lokalnych młodzieżowych projektów społecznych i obywatelskich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Garamond" panose="02020404030301010803" pitchFamily="18" charset="0"/>
              </a:rPr>
              <a:t>kolejna edycja Pomorskiej Akademii Liderów Edukacji dla nauczycieli historii i WOS w ramach działań Centrum Edukacji Nauczycieli </a:t>
            </a:r>
            <a:br>
              <a:rPr lang="pl-PL" sz="2000" b="1" dirty="0" smtClean="0">
                <a:latin typeface="Garamond" panose="02020404030301010803" pitchFamily="18" charset="0"/>
              </a:rPr>
            </a:br>
            <a:r>
              <a:rPr lang="pl-PL" sz="2000" b="1" dirty="0" smtClean="0">
                <a:latin typeface="Garamond" panose="02020404030301010803" pitchFamily="18" charset="0"/>
              </a:rPr>
              <a:t>w Gdańsku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0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l-PL" sz="2000" b="1" dirty="0" smtClean="0">
                <a:latin typeface="Garamond" panose="02020404030301010803" pitchFamily="18" charset="0"/>
              </a:rPr>
              <a:t>	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000" b="1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000" b="1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400" b="1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400" b="1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400" b="1" dirty="0">
              <a:latin typeface="Garamond" panose="02020404030301010803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411761" y="0"/>
            <a:ext cx="6624736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pl-PL" sz="2000" b="1" kern="0" dirty="0" smtClean="0">
                <a:solidFill>
                  <a:schemeClr val="bg1"/>
                </a:solidFill>
                <a:ea typeface="+mj-ea"/>
                <a:cs typeface="+mj-cs"/>
              </a:rPr>
              <a:t>Otwarty konkurs  na realizację zadania publicznego</a:t>
            </a:r>
            <a:endParaRPr lang="pl-PL" sz="2000" b="1" kern="0" dirty="0">
              <a:solidFill>
                <a:schemeClr val="bg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573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68744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altLang="pl-PL" sz="2400" b="1" dirty="0">
              <a:solidFill>
                <a:prstClr val="white"/>
              </a:solidFill>
            </a:endParaRPr>
          </a:p>
          <a:p>
            <a:pPr algn="ctr"/>
            <a:r>
              <a:rPr lang="pl-PL" altLang="pl-PL" sz="2400" b="1" dirty="0">
                <a:solidFill>
                  <a:prstClr val="white"/>
                </a:solidFill>
              </a:rPr>
              <a:t>Dziękuję za </a:t>
            </a:r>
            <a:r>
              <a:rPr lang="pl-PL" altLang="pl-PL" sz="2400" b="1" dirty="0" smtClean="0">
                <a:solidFill>
                  <a:prstClr val="white"/>
                </a:solidFill>
              </a:rPr>
              <a:t>uwagę</a:t>
            </a:r>
          </a:p>
          <a:p>
            <a:pPr algn="ctr"/>
            <a:endParaRPr lang="pl-PL" altLang="pl-PL" sz="2400" b="1" dirty="0">
              <a:solidFill>
                <a:prstClr val="white"/>
              </a:solidFill>
            </a:endParaRPr>
          </a:p>
          <a:p>
            <a:pPr algn="ctr"/>
            <a:endParaRPr lang="pl-PL" altLang="pl-PL" sz="2400" b="1" dirty="0" smtClean="0">
              <a:solidFill>
                <a:prstClr val="white"/>
              </a:solidFill>
            </a:endParaRPr>
          </a:p>
          <a:p>
            <a:pPr algn="r"/>
            <a:endParaRPr lang="pl-PL" altLang="pl-PL" sz="2400" dirty="0" smtClean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ctr"/>
            <a:endParaRPr lang="pl-PL" altLang="pl-PL" sz="2400" b="1" u="sng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06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79512" y="6017891"/>
            <a:ext cx="8712968" cy="98488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446088" indent="-446088" algn="just">
              <a:buAutoNum type="romanUcPeriod"/>
            </a:pPr>
            <a:endParaRPr lang="pl-PL" b="1" dirty="0" smtClean="0">
              <a:solidFill>
                <a:prstClr val="black"/>
              </a:solidFill>
            </a:endParaRPr>
          </a:p>
          <a:p>
            <a:pPr marL="514350" indent="-514350" algn="just">
              <a:buAutoNum type="romanUcPeriod"/>
            </a:pPr>
            <a:endParaRPr lang="pl-PL" sz="2000" b="1" dirty="0" smtClean="0">
              <a:solidFill>
                <a:prstClr val="black"/>
              </a:solidFill>
            </a:endParaRPr>
          </a:p>
          <a:p>
            <a:pPr marL="514350" indent="-514350">
              <a:buAutoNum type="romanUcPeriod"/>
            </a:pPr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8096" y="0"/>
            <a:ext cx="6904384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l-PL" sz="2300" b="1" dirty="0" smtClean="0">
                <a:solidFill>
                  <a:prstClr val="white"/>
                </a:solidFill>
              </a:rPr>
              <a:t>Edukacja obywatelska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65234" y="1555610"/>
            <a:ext cx="8813940" cy="92333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b="1" dirty="0" smtClean="0">
                <a:solidFill>
                  <a:srgbClr val="C00000"/>
                </a:solidFill>
              </a:rPr>
              <a:t>Strategia Rozwoju Województwa Pomorskiego 2020</a:t>
            </a:r>
          </a:p>
          <a:p>
            <a:r>
              <a:rPr lang="pl-PL" sz="1700" b="1" dirty="0" smtClean="0">
                <a:solidFill>
                  <a:srgbClr val="0000FF"/>
                </a:solidFill>
              </a:rPr>
              <a:t>Cel strategiczny 2. Aktywni mieszkańcy</a:t>
            </a:r>
          </a:p>
          <a:p>
            <a:r>
              <a:rPr lang="pl-PL" sz="1700" b="1" dirty="0" smtClean="0">
                <a:solidFill>
                  <a:srgbClr val="0000FF"/>
                </a:solidFill>
              </a:rPr>
              <a:t>Cel operacyjny 2.2. Wysoki poziom kapitału ludzkiego</a:t>
            </a:r>
            <a:endParaRPr lang="pl-PL" sz="1700" b="1" dirty="0">
              <a:solidFill>
                <a:srgbClr val="0000FF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79512" y="2724681"/>
            <a:ext cx="8079380" cy="378565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2000" b="1" dirty="0" smtClean="0">
                <a:solidFill>
                  <a:srgbClr val="0000FF"/>
                </a:solidFill>
              </a:rPr>
              <a:t>Regionalny Program Strategiczny </a:t>
            </a:r>
            <a:r>
              <a:rPr lang="pl-PL" sz="2000" b="1" i="1" dirty="0" smtClean="0">
                <a:solidFill>
                  <a:srgbClr val="0000FF"/>
                </a:solidFill>
              </a:rPr>
              <a:t>Aktywni Pomorzanie </a:t>
            </a:r>
            <a:endParaRPr lang="pl-PL" sz="2000" b="1" i="1" dirty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r>
              <a:rPr lang="pl-PL" sz="2000" b="1" dirty="0" smtClean="0">
                <a:solidFill>
                  <a:prstClr val="black"/>
                </a:solidFill>
              </a:rPr>
              <a:t>Cel 2. Wysoki poziom kapitału społecznego, Cel </a:t>
            </a:r>
            <a:r>
              <a:rPr lang="pl-PL" sz="2000" b="1" dirty="0">
                <a:solidFill>
                  <a:prstClr val="black"/>
                </a:solidFill>
              </a:rPr>
              <a:t>operacyjny </a:t>
            </a:r>
            <a:r>
              <a:rPr lang="pl-PL" sz="2000" b="1" dirty="0" smtClean="0">
                <a:solidFill>
                  <a:prstClr val="black"/>
                </a:solidFill>
              </a:rPr>
              <a:t>2.2. Regionalna wspólnota</a:t>
            </a:r>
          </a:p>
          <a:p>
            <a:pPr>
              <a:spcAft>
                <a:spcPts val="600"/>
              </a:spcAft>
            </a:pPr>
            <a:endParaRPr lang="pl-PL" sz="2000" b="1" dirty="0" smtClean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</a:pPr>
            <a:r>
              <a:rPr lang="pl-PL" sz="2000" b="1" dirty="0" smtClean="0">
                <a:solidFill>
                  <a:prstClr val="black"/>
                </a:solidFill>
              </a:rPr>
              <a:t>Działanie 2.2.1. Aktywność społeczna i obywatelska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l-PL" sz="2000" b="1" dirty="0" smtClean="0">
                <a:solidFill>
                  <a:prstClr val="black"/>
                </a:solidFill>
              </a:rPr>
              <a:t>zwiększenie </a:t>
            </a:r>
            <a:r>
              <a:rPr lang="pl-PL" sz="2000" b="1" dirty="0">
                <a:solidFill>
                  <a:prstClr val="black"/>
                </a:solidFill>
              </a:rPr>
              <a:t>partycypacji mieszkańców w życiu publicznym </a:t>
            </a:r>
            <a:r>
              <a:rPr lang="pl-PL" sz="2000" dirty="0">
                <a:solidFill>
                  <a:prstClr val="black"/>
                </a:solidFill>
              </a:rPr>
              <a:t>- programy edukacyjne służące budowaniu postaw obywatelskich oraz tożsamości </a:t>
            </a:r>
            <a:r>
              <a:rPr lang="pl-PL" sz="2000" dirty="0" smtClean="0">
                <a:solidFill>
                  <a:prstClr val="black"/>
                </a:solidFill>
              </a:rPr>
              <a:t>regionalnej i lokalnej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l-PL" sz="2000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l-PL" sz="2000" b="1" dirty="0" smtClean="0">
                <a:solidFill>
                  <a:prstClr val="black"/>
                </a:solidFill>
              </a:rPr>
              <a:t>kształtowanie </a:t>
            </a:r>
            <a:r>
              <a:rPr lang="pl-PL" sz="2000" b="1" dirty="0">
                <a:solidFill>
                  <a:prstClr val="black"/>
                </a:solidFill>
              </a:rPr>
              <a:t>kompetencji </a:t>
            </a:r>
            <a:r>
              <a:rPr lang="pl-PL" sz="2000" b="1" dirty="0" smtClean="0">
                <a:solidFill>
                  <a:prstClr val="black"/>
                </a:solidFill>
              </a:rPr>
              <a:t>kluczowych u dzieci i </a:t>
            </a:r>
            <a:r>
              <a:rPr lang="pl-PL" sz="2000" b="1" dirty="0">
                <a:solidFill>
                  <a:prstClr val="black"/>
                </a:solidFill>
              </a:rPr>
              <a:t>młodzieży – </a:t>
            </a:r>
            <a:r>
              <a:rPr lang="pl-PL" sz="2000" dirty="0">
                <a:solidFill>
                  <a:prstClr val="black"/>
                </a:solidFill>
              </a:rPr>
              <a:t>kompetencje społeczne i obywatelskie, </a:t>
            </a:r>
            <a:r>
              <a:rPr lang="pl-PL" sz="2000" dirty="0" smtClean="0">
                <a:solidFill>
                  <a:prstClr val="black"/>
                </a:solidFill>
              </a:rPr>
              <a:t>inicjatywa i przedsiębiorczość</a:t>
            </a:r>
          </a:p>
        </p:txBody>
      </p:sp>
      <p:sp>
        <p:nvSpPr>
          <p:cNvPr id="3" name="Wygięta strzałka 2"/>
          <p:cNvSpPr/>
          <p:nvPr/>
        </p:nvSpPr>
        <p:spPr>
          <a:xfrm rot="10800000">
            <a:off x="8259094" y="2482472"/>
            <a:ext cx="720079" cy="2242671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06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32393" y="980728"/>
            <a:ext cx="9144000" cy="5877272"/>
          </a:xfrm>
        </p:spPr>
        <p:txBody>
          <a:bodyPr/>
          <a:lstStyle/>
          <a:p>
            <a:pPr marL="457200" lvl="1" indent="0">
              <a:buNone/>
            </a:pPr>
            <a:r>
              <a:rPr lang="pl-PL" sz="2000" b="1" u="sng" kern="1200" dirty="0" smtClean="0">
                <a:solidFill>
                  <a:prstClr val="black"/>
                </a:solidFill>
                <a:latin typeface="Garamond" pitchFamily="18" charset="0"/>
              </a:rPr>
              <a:t>Roczne (konkurs):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zainicjowanie działalności liderów młodzieżowych w każdym powiecie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1100" b="1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p</a:t>
            </a: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owołanie powiatowych opiekunów  liderów młodzieżowych spośród samorządu powiatowego, edukacji, NGO (mentorzy liderów młodzieżowych)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1100" b="1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w</a:t>
            </a: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ypracowanie koncepcji funkcjonowania liderów młodzieżowych i ich opiekunów w powiatach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1200" b="1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marL="457200" lvl="1" indent="0">
              <a:buNone/>
            </a:pPr>
            <a:r>
              <a:rPr lang="pl-PL" sz="2000" b="1" u="sng" kern="1200" dirty="0" smtClean="0">
                <a:solidFill>
                  <a:prstClr val="black"/>
                </a:solidFill>
                <a:latin typeface="Garamond" pitchFamily="18" charset="0"/>
              </a:rPr>
              <a:t>Średniookresowe: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a</a:t>
            </a: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ktywizacja samorządów uczniowskich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1200" b="1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a</a:t>
            </a: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ktywizacja istniejących oraz powoływanie nowych rad dziecięcych </a:t>
            </a:r>
            <a:b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</a:b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i młodzieżowych wszystkich szczebli JST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1200" b="1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wdrożenie koncepcji funkcjonowania </a:t>
            </a: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liderów młodzieżowych i ich opiekunów w powiatach</a:t>
            </a:r>
          </a:p>
          <a:p>
            <a:pPr marL="457200" lvl="1" indent="0">
              <a:buNone/>
            </a:pPr>
            <a:endParaRPr lang="pl-PL" sz="2000" b="1" kern="1200" dirty="0">
              <a:solidFill>
                <a:prstClr val="black"/>
              </a:solidFill>
              <a:latin typeface="Garamond" pitchFamily="18" charset="0"/>
            </a:endParaRPr>
          </a:p>
          <a:p>
            <a:pPr marL="457200" lvl="1" indent="0">
              <a:buNone/>
            </a:pPr>
            <a:endParaRPr lang="pl-PL" sz="1300" kern="1200" dirty="0">
              <a:solidFill>
                <a:prstClr val="black"/>
              </a:solidFill>
              <a:latin typeface="Garamond" pitchFamily="18" charset="0"/>
            </a:endParaRPr>
          </a:p>
          <a:p>
            <a:pPr marL="457200" lvl="1" indent="0">
              <a:buNone/>
            </a:pPr>
            <a:endParaRPr lang="pl-PL" sz="1300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/>
            <a:endParaRPr lang="pl-PL" dirty="0" smtClean="0"/>
          </a:p>
          <a:p>
            <a:endParaRPr lang="pl-PL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88096" y="0"/>
            <a:ext cx="6904384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l-PL" sz="2300" b="1" dirty="0" smtClean="0">
                <a:solidFill>
                  <a:prstClr val="white"/>
                </a:solidFill>
              </a:rPr>
              <a:t>Edukacja obywatelska</a:t>
            </a:r>
          </a:p>
          <a:p>
            <a:pPr algn="r"/>
            <a:r>
              <a:rPr lang="pl-PL" sz="2300" b="1" dirty="0" smtClean="0">
                <a:solidFill>
                  <a:prstClr val="white"/>
                </a:solidFill>
              </a:rPr>
              <a:t>Cele (1)</a:t>
            </a:r>
          </a:p>
        </p:txBody>
      </p:sp>
    </p:spTree>
    <p:extLst>
      <p:ext uri="{BB962C8B-B14F-4D97-AF65-F5344CB8AC3E}">
        <p14:creationId xmlns:p14="http://schemas.microsoft.com/office/powerpoint/2010/main" val="6922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/>
          <a:lstStyle/>
          <a:p>
            <a:pPr marL="457200" lvl="1" indent="0">
              <a:buNone/>
            </a:pPr>
            <a:endParaRPr lang="pl-PL" sz="1600" b="1" kern="1200" dirty="0">
              <a:solidFill>
                <a:prstClr val="black"/>
              </a:solidFill>
              <a:latin typeface="Garamond" pitchFamily="18" charset="0"/>
            </a:endParaRPr>
          </a:p>
          <a:p>
            <a:pPr marL="457200" lvl="1" indent="0">
              <a:buNone/>
            </a:pPr>
            <a:r>
              <a:rPr lang="pl-PL" sz="2000" b="1" u="sng" kern="1200" dirty="0" smtClean="0">
                <a:solidFill>
                  <a:prstClr val="black"/>
                </a:solidFill>
                <a:latin typeface="Garamond" pitchFamily="18" charset="0"/>
              </a:rPr>
              <a:t>Strategiczne: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wypracowanie i wdrożenie modelu regionalnego wsparcia powiatowych liderów młodzieżowych i ich opiekunów/mentorów </a:t>
            </a:r>
            <a:r>
              <a:rPr lang="pl-PL" sz="2000" b="1" kern="12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(SWP)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1200" b="1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u</a:t>
            </a: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tworzenie młodzieżowych budżetów obywatelskich na poziomie gmin </a:t>
            </a:r>
            <a:b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</a:b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i powiatów </a:t>
            </a:r>
            <a:r>
              <a:rPr lang="pl-PL" sz="2000" b="1" kern="12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(gmina, powiat)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1200" b="1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utworzenie Powiatowych Inkubatorów Inicjatyw Młodzieżowych </a:t>
            </a: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/>
            </a:r>
            <a:b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</a:b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(miejsca spotkań liderów </a:t>
            </a: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młodzieżowych) </a:t>
            </a:r>
            <a:r>
              <a:rPr lang="pl-PL" sz="2000" b="1" kern="12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(powiat, edukacja, NGO</a:t>
            </a:r>
            <a:r>
              <a:rPr lang="pl-PL" sz="2000" b="1" kern="12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1200" b="1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w</a:t>
            </a: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ypracowanie i wdrożenie modelu edukacji obywatelskiej rozumianej jako pedagogiczna koncepcja oparta na przygotowaniu do pełnienia funkcji obywatelskich oraz odejściu od postrzegania świata z perspektywy prywatnej i lokalnej na rzecz myślenia kategoriami dobra wspólnego </a:t>
            </a:r>
            <a:b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</a:b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i państwa</a:t>
            </a:r>
            <a:endParaRPr lang="pl-PL" sz="2000" b="1" i="1" kern="1200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457200" lvl="1" indent="0">
              <a:buNone/>
            </a:pPr>
            <a:r>
              <a:rPr lang="pl-PL" sz="2000" b="1" i="1" kern="1200" dirty="0" smtClean="0">
                <a:solidFill>
                  <a:srgbClr val="FF0000"/>
                </a:solidFill>
                <a:latin typeface="Garamond" pitchFamily="18" charset="0"/>
              </a:rPr>
              <a:t>partycypacja merytoryczna, organizacyjna, finansowa </a:t>
            </a:r>
            <a:r>
              <a:rPr lang="pl-PL" sz="2000" b="1" i="1" kern="1200" dirty="0" err="1" smtClean="0">
                <a:solidFill>
                  <a:srgbClr val="FF0000"/>
                </a:solidFill>
                <a:latin typeface="Garamond" pitchFamily="18" charset="0"/>
              </a:rPr>
              <a:t>jst</a:t>
            </a:r>
            <a:r>
              <a:rPr lang="pl-PL" sz="2000" b="1" i="1" kern="1200" dirty="0" smtClean="0">
                <a:solidFill>
                  <a:srgbClr val="FF0000"/>
                </a:solidFill>
                <a:latin typeface="Garamond" pitchFamily="18" charset="0"/>
              </a:rPr>
              <a:t> wszystkich szczebli</a:t>
            </a:r>
          </a:p>
          <a:p>
            <a:pPr marL="457200" lvl="1" indent="0">
              <a:buNone/>
            </a:pPr>
            <a:r>
              <a:rPr lang="pl-PL" sz="2000" b="1" i="1" kern="1200" dirty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pl-PL" sz="2000" b="1" i="1" kern="1200" dirty="0" smtClean="0">
                <a:solidFill>
                  <a:srgbClr val="FF0000"/>
                </a:solidFill>
                <a:latin typeface="Garamond" pitchFamily="18" charset="0"/>
              </a:rPr>
              <a:t>raz stała współpraca z NGO</a:t>
            </a:r>
          </a:p>
          <a:p>
            <a:pPr marL="457200" lvl="1" indent="0">
              <a:buNone/>
            </a:pPr>
            <a:endParaRPr lang="pl-PL" sz="1300" kern="1200" dirty="0">
              <a:solidFill>
                <a:prstClr val="black"/>
              </a:solidFill>
              <a:latin typeface="Garamond" pitchFamily="18" charset="0"/>
            </a:endParaRPr>
          </a:p>
          <a:p>
            <a:pPr marL="457200" lvl="1" indent="0">
              <a:buNone/>
            </a:pPr>
            <a:endParaRPr lang="pl-PL" sz="1300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/>
            <a:endParaRPr lang="pl-PL" dirty="0" smtClean="0"/>
          </a:p>
          <a:p>
            <a:endParaRPr lang="pl-PL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88096" y="0"/>
            <a:ext cx="6904384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l-PL" sz="2300" b="1" dirty="0" smtClean="0">
                <a:solidFill>
                  <a:prstClr val="white"/>
                </a:solidFill>
              </a:rPr>
              <a:t>Edukacja obywatelska</a:t>
            </a:r>
          </a:p>
          <a:p>
            <a:pPr algn="r"/>
            <a:r>
              <a:rPr lang="pl-PL" sz="2300" b="1" dirty="0" smtClean="0">
                <a:solidFill>
                  <a:prstClr val="white"/>
                </a:solidFill>
              </a:rPr>
              <a:t>Cele (2)</a:t>
            </a:r>
          </a:p>
        </p:txBody>
      </p:sp>
    </p:spTree>
    <p:extLst>
      <p:ext uri="{BB962C8B-B14F-4D97-AF65-F5344CB8AC3E}">
        <p14:creationId xmlns:p14="http://schemas.microsoft.com/office/powerpoint/2010/main" val="257106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pl-PL" sz="1800" b="1" dirty="0" smtClean="0">
              <a:solidFill>
                <a:srgbClr val="0000FF"/>
              </a:solidFill>
              <a:latin typeface="Garamond" panose="02020404030301010803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pl-PL" sz="1800" b="1" dirty="0">
              <a:solidFill>
                <a:srgbClr val="0000FF"/>
              </a:solidFill>
              <a:latin typeface="Garamond" panose="02020404030301010803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b="1" dirty="0" smtClean="0">
                <a:solidFill>
                  <a:srgbClr val="0000FF"/>
                </a:solidFill>
                <a:latin typeface="Garamond" panose="02020404030301010803" pitchFamily="18" charset="0"/>
              </a:rPr>
              <a:t>Cel:</a:t>
            </a:r>
          </a:p>
          <a:p>
            <a:pPr lvl="1">
              <a:spcBef>
                <a:spcPts val="24"/>
              </a:spcBef>
              <a:buFont typeface="Wingdings" panose="05000000000000000000" pitchFamily="2" charset="2"/>
              <a:buChar char="Ø"/>
            </a:pPr>
            <a:endParaRPr lang="pl-PL" sz="2000" b="1" kern="1200" dirty="0" smtClean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spcBef>
                <a:spcPts val="24"/>
              </a:spcBef>
              <a:buFont typeface="Wingdings" panose="05000000000000000000" pitchFamily="2" charset="2"/>
              <a:buChar char="Ø"/>
            </a:pP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utworzenie </a:t>
            </a: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sieci liderów młodzieżowych w każdym powiecie</a:t>
            </a:r>
          </a:p>
          <a:p>
            <a:pPr lvl="1">
              <a:spcBef>
                <a:spcPts val="24"/>
              </a:spcBef>
              <a:buFont typeface="Wingdings" panose="05000000000000000000" pitchFamily="2" charset="2"/>
              <a:buChar char="Ø"/>
            </a:pPr>
            <a:endParaRPr lang="pl-PL" sz="1100" b="1" kern="1200" dirty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spcBef>
                <a:spcPts val="24"/>
              </a:spcBef>
              <a:buFont typeface="Wingdings" panose="05000000000000000000" pitchFamily="2" charset="2"/>
              <a:buChar char="Ø"/>
            </a:pP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powołanie powiatowych opiekunów sieci liderów młodzieżowych </a:t>
            </a: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/>
            </a:r>
            <a:b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</a:b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spośród </a:t>
            </a: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samorządu powiatowego, edukacji, NGO </a:t>
            </a:r>
            <a:r>
              <a:rPr lang="pl-PL" sz="2000" b="1" kern="1200" dirty="0" smtClean="0">
                <a:solidFill>
                  <a:prstClr val="black"/>
                </a:solidFill>
                <a:latin typeface="Garamond" pitchFamily="18" charset="0"/>
              </a:rPr>
              <a:t>(mentorzy liderów młodzieżowych</a:t>
            </a: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)</a:t>
            </a:r>
          </a:p>
          <a:p>
            <a:pPr lvl="1">
              <a:spcBef>
                <a:spcPts val="24"/>
              </a:spcBef>
              <a:buFont typeface="Wingdings" panose="05000000000000000000" pitchFamily="2" charset="2"/>
              <a:buChar char="Ø"/>
            </a:pPr>
            <a:endParaRPr lang="pl-PL" sz="1100" b="1" kern="1200" dirty="0">
              <a:solidFill>
                <a:prstClr val="black"/>
              </a:solidFill>
              <a:latin typeface="Garamond" pitchFamily="18" charset="0"/>
            </a:endParaRPr>
          </a:p>
          <a:p>
            <a:pPr lvl="1">
              <a:spcBef>
                <a:spcPts val="24"/>
              </a:spcBef>
              <a:buFont typeface="Wingdings" panose="05000000000000000000" pitchFamily="2" charset="2"/>
              <a:buChar char="Ø"/>
            </a:pPr>
            <a:r>
              <a:rPr lang="pl-PL" sz="2000" b="1" kern="1200" dirty="0">
                <a:solidFill>
                  <a:prstClr val="black"/>
                </a:solidFill>
                <a:latin typeface="Garamond" pitchFamily="18" charset="0"/>
              </a:rPr>
              <a:t>wypracowanie koncepcji funkcjonowania powiatowych sieci liderów młodzieżowych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23728" y="0"/>
            <a:ext cx="6912769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pl-PL" sz="1600" b="1" kern="0" dirty="0" smtClean="0">
                <a:solidFill>
                  <a:schemeClr val="bg1"/>
                </a:solidFill>
                <a:ea typeface="+mj-ea"/>
                <a:cs typeface="+mj-cs"/>
              </a:rPr>
              <a:t>Założenia otwartego konkursu  na realizację zadania publicznego (1)</a:t>
            </a:r>
            <a:endParaRPr lang="pl-PL" sz="1600" b="1" kern="0" dirty="0">
              <a:solidFill>
                <a:schemeClr val="bg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659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12914" y="980728"/>
            <a:ext cx="9144000" cy="5877272"/>
          </a:xfrm>
        </p:spPr>
        <p:txBody>
          <a:bodyPr/>
          <a:lstStyle/>
          <a:p>
            <a:pPr marL="0" indent="0">
              <a:buNone/>
            </a:pPr>
            <a:endParaRPr lang="pl-PL" sz="1700" b="1" kern="1200" dirty="0" smtClean="0">
              <a:solidFill>
                <a:srgbClr val="0000FF"/>
              </a:solidFill>
              <a:latin typeface="Garamond" pitchFamily="18" charset="0"/>
            </a:endParaRPr>
          </a:p>
          <a:p>
            <a:pPr marL="0" indent="0">
              <a:buNone/>
            </a:pPr>
            <a:r>
              <a:rPr lang="pl-PL" sz="2000" b="1" kern="1200" dirty="0" smtClean="0">
                <a:solidFill>
                  <a:srgbClr val="0000FF"/>
                </a:solidFill>
                <a:latin typeface="Garamond" pitchFamily="18" charset="0"/>
              </a:rPr>
              <a:t>Przebieg - I etap:</a:t>
            </a:r>
          </a:p>
          <a:p>
            <a:pPr marL="0" indent="0">
              <a:buNone/>
            </a:pPr>
            <a:endParaRPr lang="pl-PL" sz="1600" b="1" kern="1200" dirty="0" smtClean="0">
              <a:solidFill>
                <a:srgbClr val="0000FF"/>
              </a:solidFill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latin typeface="Garamond" pitchFamily="18" charset="0"/>
              </a:rPr>
              <a:t>r</a:t>
            </a:r>
            <a:r>
              <a:rPr lang="pl-PL" sz="2000" b="1" kern="1200" dirty="0" smtClean="0">
                <a:latin typeface="Garamond" pitchFamily="18" charset="0"/>
              </a:rPr>
              <a:t>ealizacja programu wsparcia liderów młodzieżowych i ich opiekunów (mentorów) w powiatach (13-15 osób, w tym mentorzy)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2000" b="1" kern="1200" dirty="0" smtClean="0"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latin typeface="Garamond" pitchFamily="18" charset="0"/>
              </a:rPr>
              <a:t>w</a:t>
            </a:r>
            <a:r>
              <a:rPr lang="pl-PL" sz="2000" b="1" kern="1200" dirty="0" smtClean="0">
                <a:latin typeface="Garamond" pitchFamily="18" charset="0"/>
              </a:rPr>
              <a:t>ypracowanie przez powiatową sieć liderów młodzieżowych założeń projektów społecznych lub obywatelskich wpisujących się tematycznie </a:t>
            </a:r>
            <a:br>
              <a:rPr lang="pl-PL" sz="2000" b="1" kern="1200" dirty="0" smtClean="0">
                <a:latin typeface="Garamond" pitchFamily="18" charset="0"/>
              </a:rPr>
            </a:br>
            <a:r>
              <a:rPr lang="pl-PL" sz="2000" b="1" kern="1200" dirty="0" smtClean="0">
                <a:latin typeface="Garamond" pitchFamily="18" charset="0"/>
              </a:rPr>
              <a:t>w </a:t>
            </a:r>
            <a:r>
              <a:rPr lang="pl-PL" sz="2000" b="1" kern="1200" dirty="0">
                <a:latin typeface="Garamond" pitchFamily="18" charset="0"/>
              </a:rPr>
              <a:t>rok Wolności i </a:t>
            </a:r>
            <a:r>
              <a:rPr lang="pl-PL" sz="2000" b="1" kern="1200" dirty="0" smtClean="0">
                <a:latin typeface="Garamond" pitchFamily="18" charset="0"/>
              </a:rPr>
              <a:t>Solidarności (możliwe wsparcie finansowe – do 1000 zł)</a:t>
            </a:r>
            <a:endParaRPr lang="pl-PL" sz="2000" b="1" kern="1200" dirty="0">
              <a:latin typeface="Garamond" pitchFamily="18" charset="0"/>
            </a:endParaRPr>
          </a:p>
          <a:p>
            <a:pPr marL="457200" lvl="1" indent="0">
              <a:buNone/>
            </a:pPr>
            <a:endParaRPr lang="pl-PL" sz="2000" b="1" kern="1200" dirty="0" smtClean="0"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latin typeface="Garamond" pitchFamily="18" charset="0"/>
              </a:rPr>
              <a:t>o</a:t>
            </a:r>
            <a:r>
              <a:rPr lang="pl-PL" sz="2000" b="1" kern="1200" dirty="0" smtClean="0">
                <a:latin typeface="Garamond" pitchFamily="18" charset="0"/>
              </a:rPr>
              <a:t>rganizacja regionalnego seminarium mentorów – wymiana doświadczeń nt. funkcjonowania powiatowych sieci liderów młodzieżowych</a:t>
            </a:r>
            <a:endParaRPr lang="pl-PL" sz="2000" kern="1200" dirty="0">
              <a:latin typeface="Garamond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411761" y="0"/>
            <a:ext cx="6624736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pl-PL" sz="1600" b="1" kern="0" dirty="0">
                <a:solidFill>
                  <a:schemeClr val="bg1"/>
                </a:solidFill>
              </a:rPr>
              <a:t>Założenia otwartego konkursu  na realizację zadania publicznego </a:t>
            </a:r>
            <a:r>
              <a:rPr lang="pl-PL" sz="1600" b="1" kern="0" dirty="0" smtClean="0">
                <a:solidFill>
                  <a:schemeClr val="bg1"/>
                </a:solidFill>
              </a:rPr>
              <a:t>(3)</a:t>
            </a:r>
            <a:endParaRPr lang="pl-PL" sz="1600" b="1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0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12914" y="980728"/>
            <a:ext cx="9144000" cy="5877272"/>
          </a:xfrm>
        </p:spPr>
        <p:txBody>
          <a:bodyPr/>
          <a:lstStyle/>
          <a:p>
            <a:pPr marL="0" indent="0">
              <a:buNone/>
            </a:pPr>
            <a:r>
              <a:rPr lang="pl-PL" sz="2000" b="1" kern="1200" dirty="0" smtClean="0">
                <a:solidFill>
                  <a:srgbClr val="0000FF"/>
                </a:solidFill>
                <a:latin typeface="Garamond" pitchFamily="18" charset="0"/>
              </a:rPr>
              <a:t>Przebieg - II etap:</a:t>
            </a:r>
          </a:p>
          <a:p>
            <a:pPr marL="0" indent="0">
              <a:buNone/>
            </a:pPr>
            <a:endParaRPr lang="pl-PL" sz="1600" b="1" kern="1200" dirty="0" smtClean="0">
              <a:solidFill>
                <a:srgbClr val="0000FF"/>
              </a:solidFill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>
                <a:latin typeface="Garamond" pitchFamily="18" charset="0"/>
              </a:rPr>
              <a:t>r</a:t>
            </a:r>
            <a:r>
              <a:rPr lang="pl-PL" sz="2000" b="1" kern="1200" dirty="0" smtClean="0">
                <a:latin typeface="Garamond" pitchFamily="18" charset="0"/>
              </a:rPr>
              <a:t>ealizacja przez powiatową sieć liderów młodzieżowych projektu społecznego lub obywatelskiego (opieka mentorów, dokumentowanie realizacji)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l-PL" sz="2000" b="1" kern="1200" dirty="0" smtClean="0">
              <a:latin typeface="Garamon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000" b="1" kern="1200" dirty="0" smtClean="0">
                <a:latin typeface="Garamond" pitchFamily="18" charset="0"/>
              </a:rPr>
              <a:t>przygotowanie prezentacji na regionalny konkurs projektów (prezentacja przed regionalną komisją + rozmowa)</a:t>
            </a:r>
          </a:p>
          <a:p>
            <a:pPr marL="457200" lvl="1" indent="0">
              <a:buNone/>
            </a:pPr>
            <a:endParaRPr lang="pl-PL" sz="2000" b="1" kern="1200" dirty="0" smtClean="0">
              <a:latin typeface="Garamond" pitchFamily="18" charset="0"/>
            </a:endParaRPr>
          </a:p>
          <a:p>
            <a:pPr marL="457200" lvl="1" indent="0">
              <a:buNone/>
            </a:pPr>
            <a:endParaRPr lang="pl-PL" sz="2000" b="1" kern="1200" dirty="0" smtClean="0">
              <a:latin typeface="Garamond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411761" y="0"/>
            <a:ext cx="6624736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pl-PL" sz="1600" b="1" kern="0" dirty="0">
                <a:solidFill>
                  <a:schemeClr val="bg1"/>
                </a:solidFill>
              </a:rPr>
              <a:t>Założenia otwartego konkursu  na realizację zadania publicznego </a:t>
            </a:r>
            <a:r>
              <a:rPr lang="pl-PL" sz="1600" b="1" kern="0" dirty="0" smtClean="0">
                <a:solidFill>
                  <a:schemeClr val="bg1"/>
                </a:solidFill>
              </a:rPr>
              <a:t>(3)</a:t>
            </a:r>
            <a:endParaRPr lang="pl-PL" sz="1600" b="1" kern="0" dirty="0">
              <a:solidFill>
                <a:schemeClr val="bg1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-468560" y="4221088"/>
            <a:ext cx="93610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l-PL" sz="2000" b="1" dirty="0">
                <a:solidFill>
                  <a:srgbClr val="0000FF"/>
                </a:solidFill>
              </a:rPr>
              <a:t>Przebieg – III </a:t>
            </a:r>
            <a:r>
              <a:rPr lang="pl-PL" sz="2000" b="1" dirty="0" smtClean="0">
                <a:solidFill>
                  <a:srgbClr val="0000FF"/>
                </a:solidFill>
              </a:rPr>
              <a:t>etap:</a:t>
            </a:r>
          </a:p>
          <a:p>
            <a:pPr lvl="1"/>
            <a:endParaRPr lang="pl-PL" sz="2000" b="1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pl-PL" sz="2000" b="1" dirty="0"/>
              <a:t>p</a:t>
            </a:r>
            <a:r>
              <a:rPr lang="pl-PL" sz="2000" b="1" dirty="0" smtClean="0"/>
              <a:t>rzygotowanie nominowanych powiatowych sieci liderów (trzy projekty) do prezentacji podczas VIII Forum Pomorskiej edukacji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pl-PL" sz="2000" b="1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pl-PL" sz="2000" b="1" dirty="0" smtClean="0"/>
              <a:t>aktywny udział w VIII FPE w części dotyczącej konkursu projektów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268386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422666"/>
              </p:ext>
            </p:extLst>
          </p:nvPr>
        </p:nvGraphicFramePr>
        <p:xfrm>
          <a:off x="107502" y="1052736"/>
          <a:ext cx="8928994" cy="53877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8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9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Główne zadania</a:t>
                      </a:r>
                      <a:endParaRPr lang="pl-PL" sz="18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termin</a:t>
                      </a:r>
                      <a:endParaRPr lang="pl-PL" sz="18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realizator</a:t>
                      </a:r>
                      <a:endParaRPr lang="pl-PL" sz="18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1"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Ogłoszenie otwartego konkursu ofert</a:t>
                      </a:r>
                      <a:endParaRPr lang="pl-PL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22 lutego 2019 r. </a:t>
                      </a:r>
                      <a:endParaRPr lang="pl-PL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SWP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Wybór wykonawcy,</a:t>
                      </a:r>
                      <a:r>
                        <a:rPr lang="pl-PL" sz="1600" b="1" kern="1200" baseline="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podpisanie</a:t>
                      </a:r>
                      <a:r>
                        <a:rPr lang="pl-PL" sz="1600" b="1" kern="1200" baseline="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 umowy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do 31 marca 2019 r.</a:t>
                      </a:r>
                      <a:endParaRPr lang="pl-PL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3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Realizacja programu</a:t>
                      </a:r>
                      <a:r>
                        <a:rPr lang="pl-PL" sz="1600" b="1" kern="1200" baseline="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 wsparcia młodzieży i ich opiekunów</a:t>
                      </a: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,</a:t>
                      </a:r>
                      <a:r>
                        <a:rPr lang="pl-PL" sz="1600" b="1" kern="1200" baseline="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regionalne</a:t>
                      </a:r>
                      <a:r>
                        <a:rPr lang="pl-PL" sz="1600" b="1" kern="1200" baseline="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 seminarium, wsparcie młodzieży w opracowaniu propozycji projektów</a:t>
                      </a:r>
                      <a:endParaRPr lang="pl-PL" sz="1600" b="1" kern="1200" dirty="0" smtClean="0">
                        <a:solidFill>
                          <a:prstClr val="black"/>
                        </a:solidFill>
                        <a:latin typeface="Garamond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do 20 września 2019 r.</a:t>
                      </a:r>
                      <a:endParaRPr lang="pl-PL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NGO </a:t>
                      </a:r>
                      <a:b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– partnerstwo</a:t>
                      </a:r>
                      <a:endParaRPr lang="pl-PL" sz="1600" b="1" kern="1200" dirty="0" smtClean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  <a:p>
                      <a:endParaRPr lang="pl-PL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4360"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4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Realizacja przez liderów młodzieżowych projektów społeczno-obywatelskich</a:t>
                      </a:r>
                      <a:b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</a:b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(2019 - Rok Wolności i Solidarności)</a:t>
                      </a:r>
                      <a:endParaRPr lang="pl-PL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007"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5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Ogłoszenie Konkursu SWP na realizację lokalnych młodzieżowych projektów społeczno-obywatelskich</a:t>
                      </a:r>
                      <a:endParaRPr lang="pl-PL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do 31 maja 2019 r.</a:t>
                      </a:r>
                      <a:endParaRPr lang="pl-PL" sz="1600" dirty="0" smtClean="0"/>
                    </a:p>
                    <a:p>
                      <a:endParaRPr lang="pl-PL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SWP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672"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6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Wybór najlepszych projektów młodzieżowych</a:t>
                      </a:r>
                      <a:endParaRPr lang="pl-PL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</a:rPr>
                        <a:t>do 11 października 2019 r.</a:t>
                      </a:r>
                      <a:endParaRPr lang="pl-PL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7007"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7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Gala Regionalna</a:t>
                      </a:r>
                      <a:r>
                        <a:rPr lang="pl-PL" sz="1600" b="1" kern="1200" baseline="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– VIII Forum Pomorskiej Edukacji – Teatr Muzyczny w Gdyni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18 października 2019 r.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056"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8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Opracowanie </a:t>
                      </a:r>
                      <a:r>
                        <a:rPr lang="pl-PL" sz="1600" b="1" i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Koncepcji funkcjonowania liderów młodzieżowych i ich opiekunów</a:t>
                      </a:r>
                      <a:endParaRPr lang="pl-PL" sz="1600" b="1" i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do 15 grudnia 2019 r.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NGO </a:t>
                      </a:r>
                      <a:b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– partnerstwo</a:t>
                      </a:r>
                      <a:endParaRPr lang="pl-PL" sz="1600" b="1" kern="1200" dirty="0" smtClean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  <a:p>
                      <a:endParaRPr lang="pl-PL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024">
                <a:tc>
                  <a:txBody>
                    <a:bodyPr/>
                    <a:lstStyle/>
                    <a:p>
                      <a:r>
                        <a:rPr lang="pl-PL" sz="14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9</a:t>
                      </a:r>
                      <a:endParaRPr lang="pl-PL" sz="14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Zakończenie realizacji zadania publicznego</a:t>
                      </a:r>
                      <a:endParaRPr lang="pl-PL" sz="14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do 15 grudnia 2019</a:t>
                      </a:r>
                      <a:r>
                        <a:rPr lang="pl-PL" sz="1600" b="1" kern="1200" baseline="0" dirty="0" smtClean="0">
                          <a:solidFill>
                            <a:prstClr val="black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r.</a:t>
                      </a:r>
                      <a:endParaRPr lang="pl-PL" sz="16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kern="1200" dirty="0">
                        <a:solidFill>
                          <a:prstClr val="black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411761" y="0"/>
            <a:ext cx="6624736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pl-PL" sz="2000" b="1" kern="0" dirty="0" smtClean="0">
                <a:solidFill>
                  <a:schemeClr val="bg1"/>
                </a:solidFill>
                <a:ea typeface="+mj-ea"/>
                <a:cs typeface="+mj-cs"/>
              </a:rPr>
              <a:t>Otwarty konkurs  na realizację zadania publicznego</a:t>
            </a:r>
            <a:br>
              <a:rPr lang="pl-PL" sz="2000" b="1" kern="0" dirty="0" smtClean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pl-PL" sz="2000" b="1" kern="0" dirty="0" smtClean="0">
                <a:solidFill>
                  <a:schemeClr val="bg1"/>
                </a:solidFill>
                <a:ea typeface="+mj-ea"/>
                <a:cs typeface="+mj-cs"/>
              </a:rPr>
              <a:t>- harmonogram</a:t>
            </a:r>
            <a:endParaRPr lang="pl-PL" sz="2000" b="1" kern="0" dirty="0">
              <a:solidFill>
                <a:schemeClr val="bg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3126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1" y="1008112"/>
            <a:ext cx="8856985" cy="587727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b="1" dirty="0" smtClean="0">
                <a:solidFill>
                  <a:srgbClr val="0000FF"/>
                </a:solidFill>
                <a:latin typeface="Garamond" panose="02020404030301010803" pitchFamily="18" charset="0"/>
              </a:rPr>
              <a:t>Oczekiwany zakres </a:t>
            </a:r>
            <a:r>
              <a:rPr lang="pl-PL" sz="2000" b="1" i="1" dirty="0" smtClean="0">
                <a:solidFill>
                  <a:srgbClr val="0000FF"/>
                </a:solidFill>
                <a:latin typeface="Garamond" panose="02020404030301010803" pitchFamily="18" charset="0"/>
              </a:rPr>
              <a:t>Koncepcji działalności powiatowych liderów młodzieżowych: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pl-PL" sz="2000" b="1" dirty="0">
                <a:latin typeface="Garamond" panose="02020404030301010803" pitchFamily="18" charset="0"/>
              </a:rPr>
              <a:t>uzasadnienie potrzeby aktywizacji obywatelskiej </a:t>
            </a:r>
            <a:r>
              <a:rPr lang="pl-PL" sz="2000" b="1" dirty="0" smtClean="0">
                <a:latin typeface="Garamond" panose="02020404030301010803" pitchFamily="18" charset="0"/>
              </a:rPr>
              <a:t>młodzieży</a:t>
            </a:r>
            <a:endParaRPr lang="pl-PL" sz="2000" b="1" dirty="0">
              <a:latin typeface="Garamond" panose="02020404030301010803" pitchFamily="18" charset="0"/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pl-PL" sz="2000" b="1" dirty="0">
                <a:latin typeface="Garamond" panose="02020404030301010803" pitchFamily="18" charset="0"/>
              </a:rPr>
              <a:t>formy upowszechniania idei budowania </a:t>
            </a:r>
            <a:r>
              <a:rPr lang="pl-PL" sz="2000" b="1" dirty="0" smtClean="0">
                <a:latin typeface="Garamond" panose="02020404030301010803" pitchFamily="18" charset="0"/>
              </a:rPr>
              <a:t>powiatowej sieci liderów młodzieżowych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pl-PL" sz="2000" b="1" dirty="0" smtClean="0">
                <a:latin typeface="Garamond" panose="02020404030301010803" pitchFamily="18" charset="0"/>
              </a:rPr>
              <a:t>zasady rekrutacji/włączenia młodzieży opiekunów liderów młodzieżowych (mentorów) do </a:t>
            </a:r>
            <a:r>
              <a:rPr lang="pl-PL" sz="2000" b="1" dirty="0">
                <a:latin typeface="Garamond" panose="02020404030301010803" pitchFamily="18" charset="0"/>
              </a:rPr>
              <a:t>składu </a:t>
            </a:r>
            <a:r>
              <a:rPr lang="pl-PL" sz="2000" b="1" dirty="0" smtClean="0">
                <a:latin typeface="Garamond" panose="02020404030301010803" pitchFamily="18" charset="0"/>
              </a:rPr>
              <a:t>powiatowej sieci liderów młodzieżowych (uczniowie szkół ponadpodstawowych)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l-PL" sz="2000" b="1" dirty="0">
                <a:latin typeface="Garamond" panose="02020404030301010803" pitchFamily="18" charset="0"/>
              </a:rPr>
              <a:t>program wsparcia </a:t>
            </a:r>
            <a:r>
              <a:rPr lang="pl-PL" sz="2000" b="1" dirty="0" smtClean="0">
                <a:latin typeface="Garamond" panose="02020404030301010803" pitchFamily="18" charset="0"/>
              </a:rPr>
              <a:t>- zwiększenie </a:t>
            </a:r>
            <a:r>
              <a:rPr lang="pl-PL" sz="2000" b="1" dirty="0">
                <a:latin typeface="Garamond" panose="02020404030301010803" pitchFamily="18" charset="0"/>
              </a:rPr>
              <a:t>aktywności społecznej i obywatelskiej młodzieży </a:t>
            </a:r>
            <a:r>
              <a:rPr lang="pl-PL" sz="2000" b="1" dirty="0" smtClean="0">
                <a:latin typeface="Garamond" panose="02020404030301010803" pitchFamily="18" charset="0"/>
              </a:rPr>
              <a:t>oraz opiekunów liderów młodzieżowych </a:t>
            </a:r>
            <a:r>
              <a:rPr lang="pl-PL" sz="2000" b="1" dirty="0">
                <a:latin typeface="Garamond" panose="02020404030301010803" pitchFamily="18" charset="0"/>
              </a:rPr>
              <a:t>(mentorów) </a:t>
            </a:r>
            <a:r>
              <a:rPr lang="pl-PL" sz="2000" b="1" dirty="0" smtClean="0">
                <a:latin typeface="Garamond" panose="02020404030301010803" pitchFamily="18" charset="0"/>
              </a:rPr>
              <a:t/>
            </a:r>
            <a:br>
              <a:rPr lang="pl-PL" sz="2000" b="1" dirty="0" smtClean="0">
                <a:latin typeface="Garamond" panose="02020404030301010803" pitchFamily="18" charset="0"/>
              </a:rPr>
            </a:br>
            <a:r>
              <a:rPr lang="pl-PL" sz="2000" b="1" dirty="0" smtClean="0">
                <a:latin typeface="Garamond" panose="02020404030301010803" pitchFamily="18" charset="0"/>
              </a:rPr>
              <a:t>- zakres, metody, harmonogram</a:t>
            </a:r>
            <a:endParaRPr lang="pl-PL" sz="2000" b="1" dirty="0">
              <a:latin typeface="Garamond" panose="02020404030301010803" pitchFamily="18" charset="0"/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pl-PL" sz="2000" b="1" dirty="0" smtClean="0">
                <a:latin typeface="Garamond" panose="02020404030301010803" pitchFamily="18" charset="0"/>
              </a:rPr>
              <a:t>określenie </a:t>
            </a:r>
            <a:r>
              <a:rPr lang="pl-PL" sz="2000" b="1" dirty="0">
                <a:latin typeface="Garamond" panose="02020404030301010803" pitchFamily="18" charset="0"/>
              </a:rPr>
              <a:t>możliwości </a:t>
            </a:r>
            <a:r>
              <a:rPr lang="pl-PL" sz="2000" b="1" dirty="0" smtClean="0">
                <a:latin typeface="Garamond" panose="02020404030301010803" pitchFamily="18" charset="0"/>
              </a:rPr>
              <a:t>funkcjonowania Powiatowych </a:t>
            </a:r>
            <a:r>
              <a:rPr lang="pl-PL" sz="2000" b="1" dirty="0">
                <a:latin typeface="Garamond" panose="02020404030301010803" pitchFamily="18" charset="0"/>
              </a:rPr>
              <a:t>Inkubatorów Inicjatyw </a:t>
            </a:r>
            <a:r>
              <a:rPr lang="pl-PL" sz="2000" b="1" dirty="0" smtClean="0">
                <a:latin typeface="Garamond" panose="02020404030301010803" pitchFamily="18" charset="0"/>
              </a:rPr>
              <a:t>Młodzieżowych z zapewnieniem trwałości</a:t>
            </a:r>
            <a:endParaRPr lang="pl-PL" sz="2000" b="1" dirty="0">
              <a:latin typeface="Garamond" panose="02020404030301010803" pitchFamily="18" charset="0"/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pl-PL" sz="2000" b="1" dirty="0" smtClean="0">
                <a:latin typeface="Garamond" panose="02020404030301010803" pitchFamily="18" charset="0"/>
              </a:rPr>
              <a:t>określenie zadań powiatowych sieci </a:t>
            </a:r>
            <a:r>
              <a:rPr lang="pl-PL" sz="2000" b="1" dirty="0">
                <a:latin typeface="Garamond" panose="02020404030301010803" pitchFamily="18" charset="0"/>
              </a:rPr>
              <a:t>liderów </a:t>
            </a:r>
            <a:r>
              <a:rPr lang="pl-PL" sz="2000" b="1" dirty="0" smtClean="0">
                <a:latin typeface="Garamond" panose="02020404030301010803" pitchFamily="18" charset="0"/>
              </a:rPr>
              <a:t>młodzieżowych oraz mentorów</a:t>
            </a:r>
            <a:endParaRPr lang="pl-PL" sz="2000" b="1" dirty="0">
              <a:latin typeface="Garamond" panose="02020404030301010803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411761" y="0"/>
            <a:ext cx="6624736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pl-PL" sz="2000" b="1" kern="0" dirty="0" smtClean="0">
                <a:solidFill>
                  <a:schemeClr val="bg1"/>
                </a:solidFill>
                <a:ea typeface="+mj-ea"/>
                <a:cs typeface="+mj-cs"/>
              </a:rPr>
              <a:t>Otwarty konkurs  na realizację zadania publicznego</a:t>
            </a:r>
            <a:endParaRPr lang="pl-PL" sz="2000" b="1" kern="0" dirty="0">
              <a:solidFill>
                <a:schemeClr val="bg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576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 domyśl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jekt domyśl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10994</TotalTime>
  <Words>604</Words>
  <Application>Microsoft Office PowerPoint</Application>
  <PresentationFormat>Pokaz na ekranie (4:3)</PresentationFormat>
  <Paragraphs>144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Garamond</vt:lpstr>
      <vt:lpstr>Wingdings</vt:lpstr>
      <vt:lpstr>1_Projekt domyślny</vt:lpstr>
      <vt:lpstr>2_Projekt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Krawiec Adam</cp:lastModifiedBy>
  <cp:revision>654</cp:revision>
  <cp:lastPrinted>2016-08-17T12:33:09Z</cp:lastPrinted>
  <dcterms:created xsi:type="dcterms:W3CDTF">2008-01-08T07:52:50Z</dcterms:created>
  <dcterms:modified xsi:type="dcterms:W3CDTF">2019-03-04T09:43:37Z</dcterms:modified>
</cp:coreProperties>
</file>