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26" r:id="rId2"/>
  </p:sldMasterIdLst>
  <p:notesMasterIdLst>
    <p:notesMasterId r:id="rId16"/>
  </p:notesMasterIdLst>
  <p:handoutMasterIdLst>
    <p:handoutMasterId r:id="rId17"/>
  </p:handoutMasterIdLst>
  <p:sldIdLst>
    <p:sldId id="261" r:id="rId3"/>
    <p:sldId id="314" r:id="rId4"/>
    <p:sldId id="327" r:id="rId5"/>
    <p:sldId id="335" r:id="rId6"/>
    <p:sldId id="329" r:id="rId7"/>
    <p:sldId id="337" r:id="rId8"/>
    <p:sldId id="340" r:id="rId9"/>
    <p:sldId id="310" r:id="rId10"/>
    <p:sldId id="326" r:id="rId11"/>
    <p:sldId id="323" r:id="rId12"/>
    <p:sldId id="324" r:id="rId13"/>
    <p:sldId id="322" r:id="rId14"/>
    <p:sldId id="276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800000"/>
    <a:srgbClr val="CCECFF"/>
    <a:srgbClr val="6EA92D"/>
    <a:srgbClr val="0070A8"/>
    <a:srgbClr val="00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65" d="100"/>
          <a:sy n="65" d="100"/>
        </p:scale>
        <p:origin x="14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ob&#243;tki%20i%20r&#243;&#380;ne%20inne\mapki\mapki%20analiz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Rob&#243;tki%20i%20r&#243;&#380;ne%20inne\mapki\mapki%20analiz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05203857034091"/>
          <c:y val="0.10305228806391863"/>
          <c:w val="0.87737917466191073"/>
          <c:h val="0.83320347988490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Alokacja!$C$1</c:f>
              <c:strCache>
                <c:ptCount val="1"/>
                <c:pt idx="0">
                  <c:v>Alokacja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Alokacja!$A$3:$A$6</c:f>
              <c:strCache>
                <c:ptCount val="3"/>
                <c:pt idx="0">
                  <c:v>3 Edukacja</c:v>
                </c:pt>
                <c:pt idx="1">
                  <c:v>5 Zatrudnienie</c:v>
                </c:pt>
                <c:pt idx="2">
                  <c:v>6 Integracja</c:v>
                </c:pt>
              </c:strCache>
            </c:strRef>
          </c:cat>
          <c:val>
            <c:numRef>
              <c:f>Alokacja!$C$3:$C$6</c:f>
              <c:numCache>
                <c:formatCode>#,##0</c:formatCode>
                <c:ptCount val="3"/>
                <c:pt idx="0">
                  <c:v>478054895.03389001</c:v>
                </c:pt>
                <c:pt idx="1">
                  <c:v>898767615.84683013</c:v>
                </c:pt>
                <c:pt idx="2">
                  <c:v>455625083.66294992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8-4C8F-88B8-FE61F2326B68}"/>
            </c:ext>
          </c:extLst>
        </c:ser>
        <c:ser>
          <c:idx val="1"/>
          <c:order val="1"/>
          <c:tx>
            <c:strRef>
              <c:f>Alokacja!$E$1</c:f>
              <c:strCache>
                <c:ptCount val="1"/>
                <c:pt idx="0">
                  <c:v>Kontraktacja</c:v>
                </c:pt>
              </c:strCache>
            </c:strRef>
          </c:tx>
          <c:spPr>
            <a:solidFill>
              <a:srgbClr val="6EA92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7914873002949891E-3"/>
                  <c:y val="-2.3623087134469929E-2"/>
                </c:manualLayout>
              </c:layout>
              <c:tx>
                <c:rich>
                  <a:bodyPr/>
                  <a:lstStyle/>
                  <a:p>
                    <a:fld id="{239FF0F9-A26B-4353-81F3-9C2F83153B45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B38-4C8F-88B8-FE61F2326B68}"/>
                </c:ext>
              </c:extLst>
            </c:dLbl>
            <c:dLbl>
              <c:idx val="1"/>
              <c:layout>
                <c:manualLayout>
                  <c:x val="6.3886497337266122E-3"/>
                  <c:y val="-3.149744951262657E-2"/>
                </c:manualLayout>
              </c:layout>
              <c:tx>
                <c:rich>
                  <a:bodyPr/>
                  <a:lstStyle/>
                  <a:p>
                    <a:fld id="{2630F782-931E-4202-A13E-6DA0F08DC98C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6B38-4C8F-88B8-FE61F2326B68}"/>
                </c:ext>
              </c:extLst>
            </c:dLbl>
            <c:dLbl>
              <c:idx val="2"/>
              <c:layout>
                <c:manualLayout>
                  <c:x val="1.1180137034021572E-2"/>
                  <c:y val="-2.6247874593855476E-2"/>
                </c:manualLayout>
              </c:layout>
              <c:tx>
                <c:rich>
                  <a:bodyPr/>
                  <a:lstStyle/>
                  <a:p>
                    <a:fld id="{5FFD81D7-3CCF-4052-921C-9C41AD410834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B38-4C8F-88B8-FE61F2326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3 Edukacja</c:v>
              </c:pt>
              <c:pt idx="1">
                <c:v>5 Zatrudnienie</c:v>
              </c:pt>
              <c:pt idx="2">
                <c:v>6 Integracja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Alokacja!$F$3:$F$6</c:f>
              <c:numCache>
                <c:formatCode>#,##0</c:formatCode>
                <c:ptCount val="3"/>
                <c:pt idx="0">
                  <c:v>469317172.28000027</c:v>
                </c:pt>
                <c:pt idx="1">
                  <c:v>622920122.18000066</c:v>
                </c:pt>
                <c:pt idx="2">
                  <c:v>303642424.25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Alokacja!$G$3:$G$6</c15:f>
                <c15:dlblRangeCache>
                  <c:ptCount val="4"/>
                  <c:pt idx="0">
                    <c:v>98,2%</c:v>
                  </c:pt>
                  <c:pt idx="1">
                    <c:v>69,3%</c:v>
                  </c:pt>
                  <c:pt idx="2">
                    <c:v>66,6%</c:v>
                  </c:pt>
                  <c:pt idx="3">
                    <c:v>0,0%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6B38-4C8F-88B8-FE61F2326B68}"/>
            </c:ext>
          </c:extLst>
        </c:ser>
        <c:ser>
          <c:idx val="2"/>
          <c:order val="2"/>
          <c:tx>
            <c:strRef>
              <c:f>Alokacja!$H$1</c:f>
              <c:strCache>
                <c:ptCount val="1"/>
                <c:pt idx="0">
                  <c:v>Zatwierdzone wydatki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3886497337265835E-3"/>
                  <c:y val="-1.8373512215698929E-2"/>
                </c:manualLayout>
              </c:layout>
              <c:tx>
                <c:rich>
                  <a:bodyPr/>
                  <a:lstStyle/>
                  <a:p>
                    <a:fld id="{D535B9A9-48A6-4838-871F-E27FF754D60F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6B38-4C8F-88B8-FE61F2326B68}"/>
                </c:ext>
              </c:extLst>
            </c:dLbl>
            <c:dLbl>
              <c:idx val="1"/>
              <c:layout>
                <c:manualLayout>
                  <c:x val="6.3886497337266122E-3"/>
                  <c:y val="-1.5748724756313382E-2"/>
                </c:manualLayout>
              </c:layout>
              <c:tx>
                <c:rich>
                  <a:bodyPr/>
                  <a:lstStyle/>
                  <a:p>
                    <a:fld id="{0BDFEDBF-8E63-45F2-8652-5B9DFDCA3F8A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B38-4C8F-88B8-FE61F2326B68}"/>
                </c:ext>
              </c:extLst>
            </c:dLbl>
            <c:dLbl>
              <c:idx val="2"/>
              <c:layout>
                <c:manualLayout>
                  <c:x val="6.3886497337266122E-3"/>
                  <c:y val="-2.6247874593855573E-2"/>
                </c:manualLayout>
              </c:layout>
              <c:tx>
                <c:rich>
                  <a:bodyPr/>
                  <a:lstStyle/>
                  <a:p>
                    <a:fld id="{CFC5086F-2722-4D31-BD4A-A4470AA1AFE5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6B38-4C8F-88B8-FE61F2326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3 Edukacja</c:v>
              </c:pt>
              <c:pt idx="1">
                <c:v>5 Zatrudnienie</c:v>
              </c:pt>
              <c:pt idx="2">
                <c:v>6 Integracja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Alokacja!$I$3:$I$6</c:f>
              <c:numCache>
                <c:formatCode>#,##0</c:formatCode>
                <c:ptCount val="3"/>
                <c:pt idx="0">
                  <c:v>295070754.58999979</c:v>
                </c:pt>
                <c:pt idx="1">
                  <c:v>323751744.33000004</c:v>
                </c:pt>
                <c:pt idx="2">
                  <c:v>95656041.570000097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Alokacja!$J$3:$J$6</c15:f>
                <c15:dlblRangeCache>
                  <c:ptCount val="4"/>
                  <c:pt idx="0">
                    <c:v>61,7%</c:v>
                  </c:pt>
                  <c:pt idx="1">
                    <c:v>36,0%</c:v>
                  </c:pt>
                  <c:pt idx="2">
                    <c:v>21,0%</c:v>
                  </c:pt>
                  <c:pt idx="3">
                    <c:v>25,6%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6B38-4C8F-88B8-FE61F2326B68}"/>
            </c:ext>
          </c:extLst>
        </c:ser>
        <c:ser>
          <c:idx val="3"/>
          <c:order val="3"/>
          <c:tx>
            <c:strRef>
              <c:f>Alokacja!$K$1</c:f>
              <c:strCache>
                <c:ptCount val="1"/>
                <c:pt idx="0">
                  <c:v>Certyfikacja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540411102064717E-2"/>
                  <c:y val="-7.8743623781567396E-3"/>
                </c:manualLayout>
              </c:layout>
              <c:tx>
                <c:rich>
                  <a:bodyPr/>
                  <a:lstStyle/>
                  <a:p>
                    <a:fld id="{1986DC60-AEE4-45D0-B731-291084415F30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6B38-4C8F-88B8-FE61F2326B68}"/>
                </c:ext>
              </c:extLst>
            </c:dLbl>
            <c:dLbl>
              <c:idx val="1"/>
              <c:layout>
                <c:manualLayout>
                  <c:x val="2.395743650147468E-2"/>
                  <c:y val="-5.2495749187711918E-3"/>
                </c:manualLayout>
              </c:layout>
              <c:tx>
                <c:rich>
                  <a:bodyPr/>
                  <a:lstStyle/>
                  <a:p>
                    <a:fld id="{72CAD922-3B55-463C-826C-C4C73CD8CCBC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6B38-4C8F-88B8-FE61F2326B68}"/>
                </c:ext>
              </c:extLst>
            </c:dLbl>
            <c:dLbl>
              <c:idx val="2"/>
              <c:layout>
                <c:manualLayout>
                  <c:x val="2.8748923801769757E-2"/>
                  <c:y val="-1.3123937296927738E-2"/>
                </c:manualLayout>
              </c:layout>
              <c:tx>
                <c:rich>
                  <a:bodyPr/>
                  <a:lstStyle/>
                  <a:p>
                    <a:fld id="{537B3EFB-7971-4E33-B6EF-7141DE90D46D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6B38-4C8F-88B8-FE61F2326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3 Edukacja</c:v>
              </c:pt>
              <c:pt idx="1">
                <c:v>5 Zatrudnienie</c:v>
              </c:pt>
              <c:pt idx="2">
                <c:v>6 Integracja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Alokacja!$L$3:$L$6</c:f>
              <c:numCache>
                <c:formatCode>#,##0</c:formatCode>
                <c:ptCount val="3"/>
                <c:pt idx="0">
                  <c:v>280435261.16900003</c:v>
                </c:pt>
                <c:pt idx="1">
                  <c:v>291469769.45749998</c:v>
                </c:pt>
                <c:pt idx="2">
                  <c:v>88418055.268499985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Alokacja!$M$3:$M$6</c15:f>
                <c15:dlblRangeCache>
                  <c:ptCount val="4"/>
                  <c:pt idx="0">
                    <c:v>58,7%</c:v>
                  </c:pt>
                  <c:pt idx="1">
                    <c:v>32,4%</c:v>
                  </c:pt>
                  <c:pt idx="2">
                    <c:v>19,4%</c:v>
                  </c:pt>
                  <c:pt idx="3">
                    <c:v>25,6%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6B38-4C8F-88B8-FE61F2326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1"/>
        <c:overlap val="2"/>
        <c:axId val="103950352"/>
        <c:axId val="103951184"/>
      </c:barChart>
      <c:catAx>
        <c:axId val="10395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3951184"/>
        <c:crosses val="autoZero"/>
        <c:auto val="1"/>
        <c:lblAlgn val="ctr"/>
        <c:lblOffset val="100"/>
        <c:noMultiLvlLbl val="0"/>
      </c:catAx>
      <c:valAx>
        <c:axId val="103951184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39503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9.1666669674103328E-3"/>
                <c:y val="1.3395856272246107E-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l-PL" sz="1200" b="1" dirty="0"/>
                    <a:t>Miliony PLN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9034309136282"/>
          <c:y val="2.5357025176514954E-2"/>
          <c:w val="0.77471285734989193"/>
          <c:h val="0.8841793786830473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70A8"/>
            </a:solidFill>
            <a:ln w="9525" cap="flat" cmpd="sng" algn="ctr">
              <a:noFill/>
              <a:round/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umowy!$B$11:$B$31</c:f>
              <c:strCache>
                <c:ptCount val="21"/>
                <c:pt idx="0">
                  <c:v>całe województwo</c:v>
                </c:pt>
                <c:pt idx="1">
                  <c:v>m. Gdańsk</c:v>
                </c:pt>
                <c:pt idx="2">
                  <c:v>wejherowski</c:v>
                </c:pt>
                <c:pt idx="3">
                  <c:v>kartuski</c:v>
                </c:pt>
                <c:pt idx="4">
                  <c:v>bytowski</c:v>
                </c:pt>
                <c:pt idx="5">
                  <c:v>starogardzki</c:v>
                </c:pt>
                <c:pt idx="6">
                  <c:v>pucki</c:v>
                </c:pt>
                <c:pt idx="7">
                  <c:v>słupski</c:v>
                </c:pt>
                <c:pt idx="8">
                  <c:v>m. Gdynia</c:v>
                </c:pt>
                <c:pt idx="9">
                  <c:v>chojnicki</c:v>
                </c:pt>
                <c:pt idx="10">
                  <c:v>gdański</c:v>
                </c:pt>
                <c:pt idx="11">
                  <c:v>lęborski</c:v>
                </c:pt>
                <c:pt idx="12">
                  <c:v>m. Słupsk</c:v>
                </c:pt>
                <c:pt idx="13">
                  <c:v>człuchowski</c:v>
                </c:pt>
                <c:pt idx="14">
                  <c:v>tczewski</c:v>
                </c:pt>
                <c:pt idx="15">
                  <c:v>kościerski</c:v>
                </c:pt>
                <c:pt idx="16">
                  <c:v>malborski</c:v>
                </c:pt>
                <c:pt idx="17">
                  <c:v>kwidzyński</c:v>
                </c:pt>
                <c:pt idx="18">
                  <c:v>sztumski</c:v>
                </c:pt>
                <c:pt idx="19">
                  <c:v>nowodworski</c:v>
                </c:pt>
                <c:pt idx="20">
                  <c:v>m. Sopot</c:v>
                </c:pt>
              </c:strCache>
            </c:strRef>
          </c:cat>
          <c:val>
            <c:numRef>
              <c:f>umowy!$E$11:$E$31</c:f>
              <c:numCache>
                <c:formatCode>#,##0.00</c:formatCode>
                <c:ptCount val="21"/>
                <c:pt idx="0" formatCode="#,##0">
                  <c:v>378.22686446000017</c:v>
                </c:pt>
                <c:pt idx="1">
                  <c:v>156.40938617222218</c:v>
                </c:pt>
                <c:pt idx="2">
                  <c:v>94.848512800402929</c:v>
                </c:pt>
                <c:pt idx="3">
                  <c:v>80.768111287499963</c:v>
                </c:pt>
                <c:pt idx="4">
                  <c:v>73.670032546308505</c:v>
                </c:pt>
                <c:pt idx="5">
                  <c:v>66.348996981387842</c:v>
                </c:pt>
                <c:pt idx="6">
                  <c:v>77.326219682069578</c:v>
                </c:pt>
                <c:pt idx="7">
                  <c:v>69.256262713649718</c:v>
                </c:pt>
                <c:pt idx="8">
                  <c:v>73.760131586666645</c:v>
                </c:pt>
                <c:pt idx="9">
                  <c:v>67.707517424602059</c:v>
                </c:pt>
                <c:pt idx="10">
                  <c:v>59.162523555555559</c:v>
                </c:pt>
                <c:pt idx="11">
                  <c:v>56.714866059483036</c:v>
                </c:pt>
                <c:pt idx="12">
                  <c:v>53.329476579166666</c:v>
                </c:pt>
                <c:pt idx="13">
                  <c:v>51.435866434245</c:v>
                </c:pt>
                <c:pt idx="14">
                  <c:v>54.573373422588027</c:v>
                </c:pt>
                <c:pt idx="15">
                  <c:v>50.437454945356031</c:v>
                </c:pt>
                <c:pt idx="16">
                  <c:v>43.428602306212454</c:v>
                </c:pt>
                <c:pt idx="17">
                  <c:v>46.772428149379856</c:v>
                </c:pt>
                <c:pt idx="18">
                  <c:v>33.667268197435405</c:v>
                </c:pt>
                <c:pt idx="19">
                  <c:v>34.042143314935409</c:v>
                </c:pt>
                <c:pt idx="20">
                  <c:v>20.325384770833331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3-4358-B354-D12C44007A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gapDepth val="70"/>
        <c:shape val="box"/>
        <c:axId val="1133136447"/>
        <c:axId val="1133137695"/>
        <c:axId val="0"/>
      </c:bar3DChart>
      <c:catAx>
        <c:axId val="113313644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33137695"/>
        <c:crosses val="autoZero"/>
        <c:auto val="1"/>
        <c:lblAlgn val="ctr"/>
        <c:lblOffset val="100"/>
        <c:noMultiLvlLbl val="0"/>
      </c:catAx>
      <c:valAx>
        <c:axId val="11331376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 dirty="0" smtClean="0"/>
                  <a:t>Miliony </a:t>
                </a:r>
                <a:r>
                  <a:rPr lang="pl-PL" sz="1200" dirty="0"/>
                  <a:t>PLN</a:t>
                </a:r>
              </a:p>
            </c:rich>
          </c:tx>
          <c:layout>
            <c:manualLayout>
              <c:xMode val="edge"/>
              <c:yMode val="edge"/>
              <c:x val="0.88199325276686102"/>
              <c:y val="0.947784619223183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33136447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19A48-DB88-41AC-96C2-0C711C3BE338}" type="datetimeFigureOut">
              <a:rPr lang="pl-PL" smtClean="0"/>
              <a:t>04.03.2019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57061-0C9E-454B-9421-9FB39F2B1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857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5CC49-10BF-405B-A810-A350FEA49B61}" type="datetimeFigureOut">
              <a:rPr lang="pl-PL" smtClean="0"/>
              <a:t>04.03.2019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7C572-3D9C-4927-95C4-2EED5CDE5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17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7C572-3D9C-4927-95C4-2EED5CDE575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7C572-3D9C-4927-95C4-2EED5CDE575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154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7C572-3D9C-4927-95C4-2EED5CDE575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53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200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66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193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208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5557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492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0465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2920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8585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1016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56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9099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  <p:grpSp>
        <p:nvGrpSpPr>
          <p:cNvPr id="5" name="Grupa 4"/>
          <p:cNvGrpSpPr/>
          <p:nvPr userDrawn="1"/>
        </p:nvGrpSpPr>
        <p:grpSpPr>
          <a:xfrm>
            <a:off x="259146" y="200644"/>
            <a:ext cx="569494" cy="136166"/>
            <a:chOff x="157545" y="213344"/>
            <a:chExt cx="569494" cy="136166"/>
          </a:xfrm>
        </p:grpSpPr>
        <p:sp>
          <p:nvSpPr>
            <p:cNvPr id="6" name="Owal 5"/>
            <p:cNvSpPr/>
            <p:nvPr/>
          </p:nvSpPr>
          <p:spPr>
            <a:xfrm>
              <a:off x="592039" y="213344"/>
              <a:ext cx="135000" cy="135000"/>
            </a:xfrm>
            <a:prstGeom prst="ellipse">
              <a:avLst/>
            </a:prstGeom>
            <a:solidFill>
              <a:srgbClr val="0089B3"/>
            </a:solidFill>
            <a:ln>
              <a:solidFill>
                <a:srgbClr val="0089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 dirty="0"/>
            </a:p>
          </p:txBody>
        </p:sp>
        <p:sp>
          <p:nvSpPr>
            <p:cNvPr id="7" name="Owal 6"/>
            <p:cNvSpPr/>
            <p:nvPr/>
          </p:nvSpPr>
          <p:spPr>
            <a:xfrm>
              <a:off x="374792" y="213344"/>
              <a:ext cx="135000" cy="135000"/>
            </a:xfrm>
            <a:prstGeom prst="ellipse">
              <a:avLst/>
            </a:prstGeom>
            <a:solidFill>
              <a:srgbClr val="73A000"/>
            </a:solidFill>
            <a:ln>
              <a:solidFill>
                <a:srgbClr val="73A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 dirty="0"/>
            </a:p>
          </p:txBody>
        </p:sp>
        <p:sp>
          <p:nvSpPr>
            <p:cNvPr id="8" name="Owal 7"/>
            <p:cNvSpPr/>
            <p:nvPr/>
          </p:nvSpPr>
          <p:spPr>
            <a:xfrm>
              <a:off x="157545" y="214510"/>
              <a:ext cx="135000" cy="135000"/>
            </a:xfrm>
            <a:prstGeom prst="ellipse">
              <a:avLst/>
            </a:prstGeom>
            <a:solidFill>
              <a:srgbClr val="454B4B"/>
            </a:solidFill>
            <a:ln>
              <a:solidFill>
                <a:srgbClr val="454B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 dirty="0"/>
            </a:p>
          </p:txBody>
        </p:sp>
      </p:grpSp>
      <p:pic>
        <p:nvPicPr>
          <p:cNvPr id="9" name="Obraz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417" y="58213"/>
            <a:ext cx="1211469" cy="48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40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4646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20744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6063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711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363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69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229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73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  <p:grpSp>
        <p:nvGrpSpPr>
          <p:cNvPr id="6" name="Grupa 5"/>
          <p:cNvGrpSpPr/>
          <p:nvPr userDrawn="1"/>
        </p:nvGrpSpPr>
        <p:grpSpPr>
          <a:xfrm>
            <a:off x="259145" y="200644"/>
            <a:ext cx="569494" cy="136166"/>
            <a:chOff x="157545" y="213344"/>
            <a:chExt cx="569494" cy="136166"/>
          </a:xfrm>
        </p:grpSpPr>
        <p:sp>
          <p:nvSpPr>
            <p:cNvPr id="7" name="Owal 6"/>
            <p:cNvSpPr/>
            <p:nvPr/>
          </p:nvSpPr>
          <p:spPr>
            <a:xfrm>
              <a:off x="592039" y="213344"/>
              <a:ext cx="135000" cy="135000"/>
            </a:xfrm>
            <a:prstGeom prst="ellipse">
              <a:avLst/>
            </a:prstGeom>
            <a:solidFill>
              <a:srgbClr val="0089B3"/>
            </a:solidFill>
            <a:ln>
              <a:solidFill>
                <a:srgbClr val="0089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 dirty="0"/>
            </a:p>
          </p:txBody>
        </p:sp>
        <p:sp>
          <p:nvSpPr>
            <p:cNvPr id="8" name="Owal 7"/>
            <p:cNvSpPr/>
            <p:nvPr/>
          </p:nvSpPr>
          <p:spPr>
            <a:xfrm>
              <a:off x="374792" y="213344"/>
              <a:ext cx="135000" cy="135000"/>
            </a:xfrm>
            <a:prstGeom prst="ellipse">
              <a:avLst/>
            </a:prstGeom>
            <a:solidFill>
              <a:srgbClr val="73A000"/>
            </a:solidFill>
            <a:ln>
              <a:solidFill>
                <a:srgbClr val="73A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 dirty="0"/>
            </a:p>
          </p:txBody>
        </p:sp>
        <p:sp>
          <p:nvSpPr>
            <p:cNvPr id="9" name="Owal 8"/>
            <p:cNvSpPr/>
            <p:nvPr/>
          </p:nvSpPr>
          <p:spPr>
            <a:xfrm>
              <a:off x="157545" y="214510"/>
              <a:ext cx="135000" cy="135000"/>
            </a:xfrm>
            <a:prstGeom prst="ellipse">
              <a:avLst/>
            </a:prstGeom>
            <a:solidFill>
              <a:srgbClr val="454B4B"/>
            </a:solidFill>
            <a:ln>
              <a:solidFill>
                <a:srgbClr val="454B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 dirty="0"/>
            </a:p>
          </p:txBody>
        </p:sp>
      </p:grpSp>
      <p:pic>
        <p:nvPicPr>
          <p:cNvPr id="12" name="Obraz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417" y="58213"/>
            <a:ext cx="1211469" cy="48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53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  <p:grpSp>
        <p:nvGrpSpPr>
          <p:cNvPr id="6" name="Grupa 5"/>
          <p:cNvGrpSpPr/>
          <p:nvPr userDrawn="1"/>
        </p:nvGrpSpPr>
        <p:grpSpPr>
          <a:xfrm>
            <a:off x="259145" y="200644"/>
            <a:ext cx="569494" cy="136166"/>
            <a:chOff x="157545" y="213344"/>
            <a:chExt cx="569494" cy="136166"/>
          </a:xfrm>
        </p:grpSpPr>
        <p:sp>
          <p:nvSpPr>
            <p:cNvPr id="7" name="Owal 6"/>
            <p:cNvSpPr/>
            <p:nvPr/>
          </p:nvSpPr>
          <p:spPr>
            <a:xfrm>
              <a:off x="592039" y="213344"/>
              <a:ext cx="135000" cy="135000"/>
            </a:xfrm>
            <a:prstGeom prst="ellipse">
              <a:avLst/>
            </a:prstGeom>
            <a:solidFill>
              <a:srgbClr val="0089B3"/>
            </a:solidFill>
            <a:ln>
              <a:solidFill>
                <a:srgbClr val="0089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 dirty="0"/>
            </a:p>
          </p:txBody>
        </p:sp>
        <p:sp>
          <p:nvSpPr>
            <p:cNvPr id="8" name="Owal 7"/>
            <p:cNvSpPr/>
            <p:nvPr/>
          </p:nvSpPr>
          <p:spPr>
            <a:xfrm>
              <a:off x="374792" y="213344"/>
              <a:ext cx="135000" cy="135000"/>
            </a:xfrm>
            <a:prstGeom prst="ellipse">
              <a:avLst/>
            </a:prstGeom>
            <a:solidFill>
              <a:srgbClr val="ED7D31"/>
            </a:solidFill>
            <a:ln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 dirty="0"/>
            </a:p>
          </p:txBody>
        </p:sp>
        <p:sp>
          <p:nvSpPr>
            <p:cNvPr id="9" name="Owal 8"/>
            <p:cNvSpPr/>
            <p:nvPr/>
          </p:nvSpPr>
          <p:spPr>
            <a:xfrm>
              <a:off x="157545" y="214510"/>
              <a:ext cx="135000" cy="135000"/>
            </a:xfrm>
            <a:prstGeom prst="ellipse">
              <a:avLst/>
            </a:prstGeom>
            <a:solidFill>
              <a:srgbClr val="454B4B"/>
            </a:solidFill>
            <a:ln>
              <a:solidFill>
                <a:srgbClr val="454B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 dirty="0"/>
            </a:p>
          </p:txBody>
        </p:sp>
      </p:grpSp>
      <p:pic>
        <p:nvPicPr>
          <p:cNvPr id="12" name="Obraz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417" y="58213"/>
            <a:ext cx="1211469" cy="48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71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775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715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434B-0A4A-4BC5-8E69-E0AAD4D69F1B}" type="datetimeFigureOut">
              <a:rPr lang="pl-PL" smtClean="0"/>
              <a:t>04.03.2019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0D5A-16A9-4790-9BF9-B5BF1918EF3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946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321335" y="1749271"/>
            <a:ext cx="8625600" cy="2534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800">
              <a:lnSpc>
                <a:spcPct val="124000"/>
              </a:lnSpc>
              <a:defRPr/>
            </a:pPr>
            <a:r>
              <a:rPr lang="pl-PL" sz="3600" dirty="0">
                <a:solidFill>
                  <a:prstClr val="white"/>
                </a:solidFill>
              </a:rPr>
              <a:t>Efekty realizacji i planowane obszary wdrażania Osi EFS </a:t>
            </a:r>
          </a:p>
          <a:p>
            <a:pPr lvl="0" algn="ctr" defTabSz="685800">
              <a:lnSpc>
                <a:spcPct val="124000"/>
              </a:lnSpc>
              <a:defRPr/>
            </a:pPr>
            <a:r>
              <a:rPr lang="pl-PL" sz="3600" dirty="0">
                <a:solidFill>
                  <a:prstClr val="white"/>
                </a:solidFill>
              </a:rPr>
              <a:t>RPO WP 2014 – 2020</a:t>
            </a:r>
          </a:p>
          <a:p>
            <a:pPr lvl="0" algn="ctr" defTabSz="685800">
              <a:lnSpc>
                <a:spcPct val="124000"/>
              </a:lnSpc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stan na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31.01.2019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0" y="6093296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Regionalny Program Operacyjny Województwa Pomorskiego na lata 2014-2020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57961" y="5588575"/>
            <a:ext cx="862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Gdańsk,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2019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r.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60648"/>
            <a:ext cx="8633330" cy="80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73326"/>
              </p:ext>
            </p:extLst>
          </p:nvPr>
        </p:nvGraphicFramePr>
        <p:xfrm>
          <a:off x="272651" y="1054219"/>
          <a:ext cx="8673386" cy="5460778"/>
        </p:xfrm>
        <a:graphic>
          <a:graphicData uri="http://schemas.openxmlformats.org/drawingml/2006/table">
            <a:tbl>
              <a:tblPr/>
              <a:tblGrid>
                <a:gridCol w="563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3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1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768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Oś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Numer i nazwa</a:t>
                      </a:r>
                    </a:p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Działania / Poddziałania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ogłoszenia naboru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Planowany</a:t>
                      </a:r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ctr"/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</a:t>
                      </a: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ermin </a:t>
                      </a:r>
                    </a:p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rozpoczęcia</a:t>
                      </a:r>
                    </a:p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naboru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Planowana</a:t>
                      </a:r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a</a:t>
                      </a: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lokacja 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- środki EFS</a:t>
                      </a:r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(EUR)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431"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5.2./</a:t>
                      </a:r>
                    </a:p>
                    <a:p>
                      <a:pPr marL="176213" indent="0" algn="l" fontAlgn="ctr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baseline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Aktywizacja zawodowa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osób pozostających bez pracy oraz 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osób pracujących znajdujących się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najtrudniejszej sytuacji na rynku pracy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Luty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Marzec </a:t>
                      </a:r>
                    </a:p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1 800 000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3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baseline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Kształcenie ustawiczne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osób w wieku aktywności zawodowej, 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szczególności pracowników sektora MŚP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Czerwiec</a:t>
                      </a:r>
                    </a:p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2 500 000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82"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6.1.2.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baseline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Aktywizacja społeczno-zawodowa</a:t>
                      </a:r>
                    </a:p>
                    <a:p>
                      <a:pPr marL="176213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osób zagrożonych ubóstwem lub wykluczeniem społecznym, w tym osób </a:t>
                      </a:r>
                      <a:b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niepełnosprawnościami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Marzec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Kwiecień</a:t>
                      </a:r>
                    </a:p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3 300 000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pPr marL="0" indent="0" algn="ctr" fontAlgn="ctr"/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6.2.2.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baseline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Rozwój usług społecznych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poprzez tworzenie </a:t>
                      </a:r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trwałych miejsc świadczenia usług społecznych stanowiących wparcie rodzin zagrożonych ubóstwem i wykluczeniem społecznym, jak również rozwój usług w zakresie wsparcia i aktywizacji społecznej osób niesamodzielnych, w tym osób z niepełnosprawnościami przewlekle chorych</a:t>
                      </a:r>
                      <a:endParaRPr lang="pl-PL" sz="1400" b="0" i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Sierpień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Wrzesień </a:t>
                      </a:r>
                    </a:p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23 500 000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962978" y="594394"/>
            <a:ext cx="6932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HARMONOGRAM NABORÓW W EFS RPO WP 2014-2020 NA ROK 2019 </a:t>
            </a:r>
          </a:p>
        </p:txBody>
      </p:sp>
    </p:spTree>
    <p:extLst>
      <p:ext uri="{BB962C8B-B14F-4D97-AF65-F5344CB8AC3E}">
        <p14:creationId xmlns:p14="http://schemas.microsoft.com/office/powerpoint/2010/main" val="25492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178892"/>
              </p:ext>
            </p:extLst>
          </p:nvPr>
        </p:nvGraphicFramePr>
        <p:xfrm>
          <a:off x="272651" y="1054219"/>
          <a:ext cx="8673386" cy="2051120"/>
        </p:xfrm>
        <a:graphic>
          <a:graphicData uri="http://schemas.openxmlformats.org/drawingml/2006/table">
            <a:tbl>
              <a:tblPr/>
              <a:tblGrid>
                <a:gridCol w="563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3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1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768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Oś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Numer i nazwa</a:t>
                      </a:r>
                    </a:p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Działania / Poddziałania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ogłoszenia naboru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Planowany</a:t>
                      </a:r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ctr"/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</a:t>
                      </a: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ermin </a:t>
                      </a:r>
                    </a:p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rozpoczęcia</a:t>
                      </a:r>
                    </a:p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naboru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Planowana</a:t>
                      </a:r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a</a:t>
                      </a: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lokacja 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- środki EFS</a:t>
                      </a:r>
                      <a:r>
                        <a:rPr lang="pl-P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pl-P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(EUR)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431">
                <a:tc>
                  <a:txBody>
                    <a:bodyPr/>
                    <a:lstStyle/>
                    <a:p>
                      <a:pPr marL="0" indent="0"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5.7.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indent="0" algn="l" fontAlgn="ctr"/>
                      <a:r>
                        <a:rPr lang="pl-PL" sz="1600" b="1" i="0" u="none" strike="noStrike" kern="1200" baseline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Nowe mikroprzedsiębiorstwa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osób pozostających bez pracy oraz 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osób pracujących znajdujących się</a:t>
                      </a:r>
                    </a:p>
                    <a:p>
                      <a:pPr marL="176213" indent="0" algn="l" fontAlgn="ctr"/>
                      <a:r>
                        <a:rPr lang="pl-PL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najtrudniejszej sytuacji na rynku pracy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5 500 000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962978" y="594394"/>
            <a:ext cx="6932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HARMONOGRAM NABORÓW W EFS RPO WP 2014-2020 NA ROK 2019 </a:t>
            </a:r>
          </a:p>
        </p:txBody>
      </p:sp>
      <p:sp>
        <p:nvSpPr>
          <p:cNvPr id="3" name="Prostokąt 2"/>
          <p:cNvSpPr/>
          <p:nvPr/>
        </p:nvSpPr>
        <p:spPr>
          <a:xfrm>
            <a:off x="272651" y="3297661"/>
            <a:ext cx="86733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solidFill>
                  <a:srgbClr val="800000"/>
                </a:solidFill>
              </a:rPr>
              <a:t>IZ RPO WP 2014-2020 odstąpiła od ogłoszenia naboru wniosków o dofinansowanie projektów </a:t>
            </a:r>
            <a:br>
              <a:rPr lang="pl-PL" sz="1600" b="1" dirty="0">
                <a:solidFill>
                  <a:srgbClr val="800000"/>
                </a:solidFill>
              </a:rPr>
            </a:br>
            <a:r>
              <a:rPr lang="pl-PL" sz="1600" b="1" dirty="0">
                <a:solidFill>
                  <a:srgbClr val="800000"/>
                </a:solidFill>
              </a:rPr>
              <a:t>w ramach Działania 5.7. w grudniu 2018 r. 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Ministerstwo Inwestycji i Rozwoju pracuje obecnie nad zmianą </a:t>
            </a:r>
            <a:r>
              <a:rPr lang="pl-PL" sz="1600" i="1" dirty="0"/>
              <a:t>Wytycznych w zakresie realizacji przedsięwzięć z udziałem środków EFS w obszarze rynku pracy na lata 2014-2020 </a:t>
            </a:r>
            <a:r>
              <a:rPr lang="pl-PL" sz="1600" u="sng" dirty="0">
                <a:solidFill>
                  <a:srgbClr val="800000"/>
                </a:solidFill>
              </a:rPr>
              <a:t>– zmianie ulegną zasady  i tryb udzielania dotacji na rozpoczęcie działalności gospodarczej. </a:t>
            </a:r>
          </a:p>
          <a:p>
            <a:pPr algn="just"/>
            <a:r>
              <a:rPr lang="pl-PL" sz="1600" dirty="0"/>
              <a:t>Wynikają z konieczności podjęcia ogólnokrajowych działań naprawczych dotyczących kwalifikowalności podatku VAT w ramach dotacji na rozpoczęcie działalności gospodarczej udzielanych uczestnikom projektów.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>
                <a:solidFill>
                  <a:srgbClr val="800000"/>
                </a:solidFill>
              </a:rPr>
              <a:t>Planowany termin nowelizacji Wytycznych – 2019.</a:t>
            </a:r>
          </a:p>
        </p:txBody>
      </p:sp>
    </p:spTree>
    <p:extLst>
      <p:ext uri="{BB962C8B-B14F-4D97-AF65-F5344CB8AC3E}">
        <p14:creationId xmlns:p14="http://schemas.microsoft.com/office/powerpoint/2010/main" val="191194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1403287" y="316871"/>
            <a:ext cx="627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sz="3200" dirty="0">
                <a:solidFill>
                  <a:schemeClr val="accent5">
                    <a:lumMod val="75000"/>
                  </a:schemeClr>
                </a:solidFill>
              </a:rPr>
              <a:t>http://www.rpo.pomorskie.eu/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7373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710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44927" y="3231585"/>
            <a:ext cx="8621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Dziękuję za uwagę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60648"/>
            <a:ext cx="8633330" cy="80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3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508539" y="124767"/>
            <a:ext cx="6217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b="1" noProof="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REALNA </a:t>
            </a:r>
            <a:r>
              <a:rPr lang="pl-PL" b="1" noProof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RZECZYWISTOŚĆ- WE WSZYSTKICH OSIACH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b="1" noProof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EUROPEJSKIEGO FUNDUSZU SPOŁECZNEGO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b="1" noProof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UDAŁO SIĘ NAM SIĘGNĄĆ PO PREMIĘ REZERWY WYKONANIA-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b="1" noProof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DODATKOWE ŚRODKI DLA MIESZKAŃCÓW POMORZA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7" y="4665433"/>
            <a:ext cx="1260000" cy="12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65" y="4665433"/>
            <a:ext cx="1260000" cy="12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123" y="4665433"/>
            <a:ext cx="1260000" cy="12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pole tekstowe 2"/>
          <p:cNvSpPr txBox="1"/>
          <p:nvPr/>
        </p:nvSpPr>
        <p:spPr>
          <a:xfrm>
            <a:off x="886670" y="5951267"/>
            <a:ext cx="12437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Edukacja</a:t>
            </a: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486410" y="5951267"/>
            <a:ext cx="1718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Zatrudnienie</a:t>
            </a: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6479753" y="5951267"/>
            <a:ext cx="1584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pl-PL" dirty="0" smtClean="0"/>
              <a:t>    Integracja  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77" y="1472424"/>
            <a:ext cx="2120060" cy="210885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159" y="1472425"/>
            <a:ext cx="2120060" cy="208995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341" y="1461216"/>
            <a:ext cx="2120060" cy="2131270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976008" y="3562381"/>
            <a:ext cx="7087897" cy="95410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pPr lvl="0" algn="ctr"/>
            <a:r>
              <a:rPr lang="pl-PL" sz="2800" b="1" dirty="0">
                <a:solidFill>
                  <a:schemeClr val="bg1"/>
                </a:solidFill>
              </a:rPr>
              <a:t>DODATKOWE </a:t>
            </a:r>
          </a:p>
          <a:p>
            <a:pPr lvl="0" algn="ctr"/>
            <a:r>
              <a:rPr lang="pl-PL" sz="2800" b="1" dirty="0">
                <a:solidFill>
                  <a:schemeClr val="bg1"/>
                </a:solidFill>
              </a:rPr>
              <a:t>ok. 135 000 000 PLN</a:t>
            </a:r>
          </a:p>
        </p:txBody>
      </p:sp>
    </p:spTree>
    <p:extLst>
      <p:ext uri="{BB962C8B-B14F-4D97-AF65-F5344CB8AC3E}">
        <p14:creationId xmlns:p14="http://schemas.microsoft.com/office/powerpoint/2010/main" val="18231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170000" y="207343"/>
            <a:ext cx="5723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OBSZARY WSPARCIA </a:t>
            </a:r>
            <a:r>
              <a:rPr lang="pl-PL" b="1" noProof="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EFS –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liczba realizowanych projektów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00138" y="3906983"/>
            <a:ext cx="8179723" cy="258532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3600"/>
            </a:lvl1pPr>
          </a:lstStyle>
          <a:p>
            <a:r>
              <a:rPr lang="pl-PL" dirty="0"/>
              <a:t>Łącznie  - </a:t>
            </a:r>
            <a:r>
              <a:rPr lang="pl-PL" dirty="0" smtClean="0"/>
              <a:t>846 </a:t>
            </a:r>
            <a:r>
              <a:rPr lang="pl-PL" dirty="0"/>
              <a:t>umów</a:t>
            </a:r>
          </a:p>
          <a:p>
            <a:r>
              <a:rPr lang="pl-PL" dirty="0"/>
              <a:t>wartość ogółem - 1 </a:t>
            </a:r>
            <a:r>
              <a:rPr lang="pl-PL" dirty="0" smtClean="0"/>
              <a:t>642 211 423 PLN </a:t>
            </a:r>
            <a:endParaRPr lang="pl-PL" dirty="0"/>
          </a:p>
          <a:p>
            <a:r>
              <a:rPr lang="pl-PL" dirty="0"/>
              <a:t>dofinansowanie UE - 1 </a:t>
            </a:r>
            <a:r>
              <a:rPr lang="pl-PL" dirty="0" smtClean="0"/>
              <a:t>395 879 719 PLN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00" y="1183612"/>
            <a:ext cx="1260000" cy="12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16000"/>
            <a:ext cx="1260000" cy="12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941" y="1116000"/>
            <a:ext cx="1260000" cy="12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pole tekstowe 2"/>
          <p:cNvSpPr txBox="1"/>
          <p:nvPr/>
        </p:nvSpPr>
        <p:spPr>
          <a:xfrm>
            <a:off x="958518" y="2696606"/>
            <a:ext cx="16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 3 Edukacja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271</a:t>
            </a:r>
            <a:r>
              <a:rPr kumimoji="0" lang="pl-PL" sz="20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umów</a:t>
            </a: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05631" y="2735999"/>
            <a:ext cx="21687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 5 Zatrudnienie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/>
              </a:rPr>
              <a:t>371 </a:t>
            </a: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/>
              </a:rPr>
              <a:t>umów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469587" y="2735999"/>
            <a:ext cx="1861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 6 Integracja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204 umowy</a:t>
            </a:r>
          </a:p>
        </p:txBody>
      </p:sp>
    </p:spTree>
    <p:extLst>
      <p:ext uri="{BB962C8B-B14F-4D97-AF65-F5344CB8AC3E}">
        <p14:creationId xmlns:p14="http://schemas.microsoft.com/office/powerpoint/2010/main" val="335165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ole tekstowe 28"/>
          <p:cNvSpPr txBox="1"/>
          <p:nvPr/>
        </p:nvSpPr>
        <p:spPr>
          <a:xfrm>
            <a:off x="911729" y="206923"/>
            <a:ext cx="633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STAN REALIZACJI OSI PRIORYTETOWYCH EFS RPO WP 2014-2020 </a:t>
            </a:r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969556"/>
              </p:ext>
            </p:extLst>
          </p:nvPr>
        </p:nvGraphicFramePr>
        <p:xfrm>
          <a:off x="677008" y="1362808"/>
          <a:ext cx="7951602" cy="4838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021200" y="223549"/>
            <a:ext cx="3938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 prawna Beneficjenta Wiodącego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970742"/>
              </p:ext>
            </p:extLst>
          </p:nvPr>
        </p:nvGraphicFramePr>
        <p:xfrm>
          <a:off x="796705" y="1329900"/>
          <a:ext cx="7476104" cy="4382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0884">
                  <a:extLst>
                    <a:ext uri="{9D8B030D-6E8A-4147-A177-3AD203B41FA5}">
                      <a16:colId xmlns:a16="http://schemas.microsoft.com/office/drawing/2014/main" val="1035046645"/>
                    </a:ext>
                  </a:extLst>
                </a:gridCol>
                <a:gridCol w="2532610">
                  <a:extLst>
                    <a:ext uri="{9D8B030D-6E8A-4147-A177-3AD203B41FA5}">
                      <a16:colId xmlns:a16="http://schemas.microsoft.com/office/drawing/2014/main" val="553367741"/>
                    </a:ext>
                  </a:extLst>
                </a:gridCol>
                <a:gridCol w="2532610">
                  <a:extLst>
                    <a:ext uri="{9D8B030D-6E8A-4147-A177-3AD203B41FA5}">
                      <a16:colId xmlns:a16="http://schemas.microsoft.com/office/drawing/2014/main" val="3455675519"/>
                    </a:ext>
                  </a:extLst>
                </a:gridCol>
              </a:tblGrid>
              <a:tr h="1260224">
                <a:tc>
                  <a:txBody>
                    <a:bodyPr/>
                    <a:lstStyle/>
                    <a:p>
                      <a:pPr algn="ctr"/>
                      <a:r>
                        <a:rPr lang="pl-PL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 prawna Beneficjenta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89000"/>
                          </a:schemeClr>
                        </a:gs>
                        <a:gs pos="23000">
                          <a:schemeClr val="accent3">
                            <a:lumMod val="89000"/>
                          </a:schemeClr>
                        </a:gs>
                        <a:gs pos="69000">
                          <a:schemeClr val="accent3">
                            <a:lumMod val="75000"/>
                          </a:schemeClr>
                        </a:gs>
                        <a:gs pos="97000">
                          <a:schemeClr val="accent3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Liczba umów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89000"/>
                          </a:schemeClr>
                        </a:gs>
                        <a:gs pos="23000">
                          <a:schemeClr val="accent3">
                            <a:lumMod val="89000"/>
                          </a:schemeClr>
                        </a:gs>
                        <a:gs pos="69000">
                          <a:schemeClr val="accent3">
                            <a:lumMod val="75000"/>
                          </a:schemeClr>
                        </a:gs>
                        <a:gs pos="97000">
                          <a:schemeClr val="accent3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89000"/>
                          </a:schemeClr>
                        </a:gs>
                        <a:gs pos="23000">
                          <a:schemeClr val="accent3">
                            <a:lumMod val="89000"/>
                          </a:schemeClr>
                        </a:gs>
                        <a:gs pos="69000">
                          <a:schemeClr val="accent3">
                            <a:lumMod val="75000"/>
                          </a:schemeClr>
                        </a:gs>
                        <a:gs pos="97000">
                          <a:schemeClr val="accent3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46005183"/>
                  </a:ext>
                </a:extLst>
              </a:tr>
              <a:tr h="780492"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492"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MŚP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492"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438668"/>
                  </a:ext>
                </a:extLst>
              </a:tr>
              <a:tr h="780492"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184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57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a 23"/>
          <p:cNvGrpSpPr/>
          <p:nvPr/>
        </p:nvGrpSpPr>
        <p:grpSpPr>
          <a:xfrm>
            <a:off x="224444" y="1196860"/>
            <a:ext cx="8794865" cy="5586325"/>
            <a:chOff x="224444" y="1196860"/>
            <a:chExt cx="8794865" cy="5586325"/>
          </a:xfrm>
        </p:grpSpPr>
        <p:pic>
          <p:nvPicPr>
            <p:cNvPr id="2" name="Obraz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4444" y="1196860"/>
              <a:ext cx="8794865" cy="5586325"/>
            </a:xfrm>
            <a:prstGeom prst="rect">
              <a:avLst/>
            </a:prstGeom>
          </p:spPr>
        </p:pic>
        <p:sp>
          <p:nvSpPr>
            <p:cNvPr id="46" name="pole tekstowe 45"/>
            <p:cNvSpPr txBox="1"/>
            <p:nvPr/>
          </p:nvSpPr>
          <p:spPr>
            <a:xfrm>
              <a:off x="5576801" y="3190178"/>
              <a:ext cx="3006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1</a:t>
              </a:r>
              <a:endParaRPr lang="pl-PL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47" name="pole tekstowe 46"/>
            <p:cNvSpPr txBox="1"/>
            <p:nvPr/>
          </p:nvSpPr>
          <p:spPr>
            <a:xfrm>
              <a:off x="5207407" y="2665507"/>
              <a:ext cx="3006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2</a:t>
              </a:r>
              <a:endParaRPr lang="pl-PL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48" name="pole tekstowe 47"/>
            <p:cNvSpPr txBox="1"/>
            <p:nvPr/>
          </p:nvSpPr>
          <p:spPr>
            <a:xfrm>
              <a:off x="5362230" y="2758664"/>
              <a:ext cx="3006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3</a:t>
              </a:r>
              <a:endParaRPr lang="pl-PL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49" name="pole tekstowe 48"/>
            <p:cNvSpPr txBox="1"/>
            <p:nvPr/>
          </p:nvSpPr>
          <p:spPr>
            <a:xfrm>
              <a:off x="1473436" y="2620959"/>
              <a:ext cx="3006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400" b="1" dirty="0" smtClean="0">
                  <a:solidFill>
                    <a:schemeClr val="accent4">
                      <a:lumMod val="75000"/>
                    </a:schemeClr>
                  </a:solidFill>
                </a:rPr>
                <a:t>4</a:t>
              </a:r>
              <a:endParaRPr lang="pl-PL" sz="1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3" name="pole tekstowe 2"/>
          <p:cNvSpPr txBox="1"/>
          <p:nvPr/>
        </p:nvSpPr>
        <p:spPr>
          <a:xfrm>
            <a:off x="4621876" y="1529542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71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816830" y="2488701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25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138650" y="2488701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44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402578" y="3002944"/>
            <a:ext cx="414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58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726382" y="3422379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61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460375" y="4145783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68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992389" y="4765963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57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531032" y="5578343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68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5802283" y="4765963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66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4965469" y="4918198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69 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239441" y="3537491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46 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956857" y="3344157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50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3719943" y="4275009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78 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880359" y="5225934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79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1593270" y="5466752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71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2006139" y="3984819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93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3146366" y="2545711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60 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4020586" y="2105388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88 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061256" y="1698819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23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2006139" y="2156019"/>
            <a:ext cx="53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92 </a:t>
            </a:r>
          </a:p>
        </p:txBody>
      </p:sp>
      <p:cxnSp>
        <p:nvCxnSpPr>
          <p:cNvPr id="25" name="Łącznik prosty 24"/>
          <p:cNvCxnSpPr/>
          <p:nvPr/>
        </p:nvCxnSpPr>
        <p:spPr>
          <a:xfrm>
            <a:off x="1327263" y="2003619"/>
            <a:ext cx="266007" cy="7113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 flipV="1">
            <a:off x="5578704" y="2681371"/>
            <a:ext cx="324000" cy="2277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/>
          <p:cNvSpPr txBox="1"/>
          <p:nvPr/>
        </p:nvSpPr>
        <p:spPr>
          <a:xfrm>
            <a:off x="643897" y="313181"/>
            <a:ext cx="728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LICZBA PROJEKTÓW w </a:t>
            </a:r>
            <a:r>
              <a:rPr lang="pl-PL" dirty="0"/>
              <a:t>ramach EFS wg </a:t>
            </a:r>
            <a:r>
              <a:rPr lang="pl-PL" dirty="0" smtClean="0"/>
              <a:t>OBSZARU REALIZACJI (wg powiatów)</a:t>
            </a:r>
            <a:endParaRPr lang="pl-PL" dirty="0"/>
          </a:p>
        </p:txBody>
      </p:sp>
      <p:sp>
        <p:nvSpPr>
          <p:cNvPr id="30" name="pole tekstowe 29"/>
          <p:cNvSpPr txBox="1"/>
          <p:nvPr/>
        </p:nvSpPr>
        <p:spPr>
          <a:xfrm>
            <a:off x="5962996" y="885651"/>
            <a:ext cx="2982195" cy="830997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solidFill>
                  <a:srgbClr val="006699"/>
                </a:solidFill>
              </a:rPr>
              <a:t>Projekty prowadzone na terenie całego województwa </a:t>
            </a:r>
          </a:p>
          <a:p>
            <a:pPr algn="ctr"/>
            <a:r>
              <a:rPr lang="pl-PL" sz="1600" b="1" dirty="0" smtClean="0">
                <a:solidFill>
                  <a:srgbClr val="006699"/>
                </a:solidFill>
              </a:rPr>
              <a:t>-202 -</a:t>
            </a:r>
            <a:endParaRPr lang="pl-PL" sz="1600" b="1" dirty="0">
              <a:solidFill>
                <a:srgbClr val="0066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909158" y="2468401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</a:t>
            </a:r>
            <a:r>
              <a:rPr lang="pl-PL" sz="1400" dirty="0" smtClean="0"/>
              <a:t>łupski</a:t>
            </a:r>
            <a:endParaRPr lang="pl-PL" sz="1400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2860964" y="1787897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Lęborski</a:t>
            </a:r>
            <a:endParaRPr lang="pl-PL" sz="1400" dirty="0"/>
          </a:p>
        </p:txBody>
      </p:sp>
      <p:sp>
        <p:nvSpPr>
          <p:cNvPr id="31" name="pole tekstowe 30"/>
          <p:cNvSpPr txBox="1"/>
          <p:nvPr/>
        </p:nvSpPr>
        <p:spPr>
          <a:xfrm>
            <a:off x="3812770" y="2446649"/>
            <a:ext cx="1179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Wejherowski</a:t>
            </a:r>
            <a:endParaRPr lang="pl-PL" sz="1400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4662747" y="1760374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Pucki</a:t>
            </a:r>
            <a:endParaRPr lang="pl-PL" sz="1400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2006139" y="4239994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Bytowski</a:t>
            </a:r>
            <a:endParaRPr lang="pl-PL" sz="1400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1327263" y="5821771"/>
            <a:ext cx="1154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Człuchowski</a:t>
            </a:r>
            <a:endParaRPr lang="pl-PL" sz="1400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2860964" y="5497529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Chojnicki</a:t>
            </a:r>
            <a:endParaRPr lang="pl-PL" sz="1400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3603570" y="4536962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Kościerski</a:t>
            </a:r>
            <a:endParaRPr lang="pl-PL" sz="1400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3776054" y="3518068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Kartuski</a:t>
            </a:r>
            <a:endParaRPr lang="pl-PL" sz="1400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5126179" y="3811266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Gdański</a:t>
            </a:r>
            <a:endParaRPr lang="pl-PL" sz="1400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4548450" y="5264802"/>
            <a:ext cx="1122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Starogardzki</a:t>
            </a:r>
            <a:endParaRPr lang="pl-PL" sz="1400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5597234" y="5039738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Tczewski</a:t>
            </a:r>
            <a:endParaRPr lang="pl-PL" sz="1400" dirty="0"/>
          </a:p>
        </p:txBody>
      </p:sp>
      <p:sp>
        <p:nvSpPr>
          <p:cNvPr id="41" name="pole tekstowe 40"/>
          <p:cNvSpPr txBox="1"/>
          <p:nvPr/>
        </p:nvSpPr>
        <p:spPr>
          <a:xfrm>
            <a:off x="6192982" y="5888375"/>
            <a:ext cx="1079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Kwidzyński</a:t>
            </a:r>
            <a:endParaRPr lang="pl-PL" sz="1400" dirty="0"/>
          </a:p>
        </p:txBody>
      </p:sp>
      <p:sp>
        <p:nvSpPr>
          <p:cNvPr id="42" name="pole tekstowe 41"/>
          <p:cNvSpPr txBox="1"/>
          <p:nvPr/>
        </p:nvSpPr>
        <p:spPr>
          <a:xfrm>
            <a:off x="6869083" y="5014548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Sztumski</a:t>
            </a:r>
            <a:endParaRPr lang="pl-PL" sz="1400" dirty="0"/>
          </a:p>
        </p:txBody>
      </p:sp>
      <p:sp>
        <p:nvSpPr>
          <p:cNvPr id="43" name="pole tekstowe 42"/>
          <p:cNvSpPr txBox="1"/>
          <p:nvPr/>
        </p:nvSpPr>
        <p:spPr>
          <a:xfrm>
            <a:off x="6257059" y="4356056"/>
            <a:ext cx="951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Malborski</a:t>
            </a:r>
            <a:endParaRPr lang="pl-PL" sz="1400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6412054" y="3715949"/>
            <a:ext cx="1289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Nowodworski</a:t>
            </a:r>
            <a:endParaRPr lang="pl-PL" sz="1400" dirty="0"/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6452753" y="2080887"/>
            <a:ext cx="1871662" cy="107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defTabSz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defTabSz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defTabSz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defTabSz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defTabSz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l-PL" altLang="pl-PL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1. Miasto Gdańsk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l-PL" altLang="pl-PL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2. Miasto Gdynia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l-PL" altLang="pl-PL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3. Miasto Sopot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l-PL" altLang="pl-PL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4. Miasto Słupsk</a:t>
            </a:r>
          </a:p>
        </p:txBody>
      </p:sp>
    </p:spTree>
    <p:extLst>
      <p:ext uri="{BB962C8B-B14F-4D97-AF65-F5344CB8AC3E}">
        <p14:creationId xmlns:p14="http://schemas.microsoft.com/office/powerpoint/2010/main" val="226375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091389" y="181985"/>
            <a:ext cx="615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WARTOŚĆ PROJEKTÓW </a:t>
            </a:r>
            <a:r>
              <a:rPr lang="pl-PL" dirty="0"/>
              <a:t>w ramach EFS </a:t>
            </a:r>
            <a:r>
              <a:rPr lang="pl-PL" dirty="0" smtClean="0"/>
              <a:t>wg OBSZARU REALIZACJI</a:t>
            </a:r>
            <a:endParaRPr lang="pl-PL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004101"/>
              </p:ext>
            </p:extLst>
          </p:nvPr>
        </p:nvGraphicFramePr>
        <p:xfrm>
          <a:off x="606829" y="955670"/>
          <a:ext cx="8176685" cy="5362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110568" y="2656439"/>
            <a:ext cx="3417915" cy="12003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rgbClr val="006699"/>
                </a:solidFill>
              </a:rPr>
              <a:t>Wartość zawartych umów ogółem </a:t>
            </a:r>
          </a:p>
          <a:p>
            <a:pPr algn="ctr"/>
            <a:r>
              <a:rPr lang="pl-PL" b="1" dirty="0" smtClean="0">
                <a:solidFill>
                  <a:srgbClr val="006699"/>
                </a:solidFill>
              </a:rPr>
              <a:t>1 642 mln PLN</a:t>
            </a:r>
          </a:p>
          <a:p>
            <a:pPr algn="ctr"/>
            <a:r>
              <a:rPr lang="pl-PL" b="1" dirty="0" smtClean="0">
                <a:solidFill>
                  <a:srgbClr val="006699"/>
                </a:solidFill>
              </a:rPr>
              <a:t>w tym dofinansowanie UE</a:t>
            </a:r>
          </a:p>
          <a:p>
            <a:pPr algn="ctr"/>
            <a:r>
              <a:rPr lang="pl-PL" b="1" dirty="0">
                <a:solidFill>
                  <a:srgbClr val="006699"/>
                </a:solidFill>
              </a:rPr>
              <a:t>1 </a:t>
            </a:r>
            <a:r>
              <a:rPr lang="pl-PL" b="1" dirty="0" smtClean="0">
                <a:solidFill>
                  <a:srgbClr val="006699"/>
                </a:solidFill>
              </a:rPr>
              <a:t>396 mln </a:t>
            </a:r>
            <a:r>
              <a:rPr lang="pl-PL" b="1" dirty="0">
                <a:solidFill>
                  <a:srgbClr val="006699"/>
                </a:solidFill>
              </a:rPr>
              <a:t>PLN</a:t>
            </a:r>
          </a:p>
        </p:txBody>
      </p:sp>
      <p:sp>
        <p:nvSpPr>
          <p:cNvPr id="2" name="Prostokąt 1"/>
          <p:cNvSpPr/>
          <p:nvPr/>
        </p:nvSpPr>
        <p:spPr>
          <a:xfrm>
            <a:off x="606829" y="6361298"/>
            <a:ext cx="7722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*Wartość umów ogółem, tj. wraz z wkładem własnym Beneficjentów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5653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50216" y="746561"/>
            <a:ext cx="7967048" cy="107721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pPr lvl="0" algn="ctr"/>
            <a:r>
              <a:rPr lang="pl-PL" sz="3200" b="1" dirty="0">
                <a:solidFill>
                  <a:schemeClr val="bg1"/>
                </a:solidFill>
              </a:rPr>
              <a:t>DODATKOWE </a:t>
            </a:r>
          </a:p>
          <a:p>
            <a:pPr lvl="0" algn="ctr"/>
            <a:r>
              <a:rPr lang="pl-PL" sz="3200" b="1" dirty="0">
                <a:solidFill>
                  <a:schemeClr val="bg1"/>
                </a:solidFill>
              </a:rPr>
              <a:t>ok. 135 000 000 PLN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271847" y="216131"/>
            <a:ext cx="360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REZERWA WYKONANIA DLA OSI EFS</a:t>
            </a:r>
          </a:p>
        </p:txBody>
      </p:sp>
      <p:sp>
        <p:nvSpPr>
          <p:cNvPr id="4" name="Prostokąt 3"/>
          <p:cNvSpPr/>
          <p:nvPr/>
        </p:nvSpPr>
        <p:spPr>
          <a:xfrm>
            <a:off x="550216" y="2078883"/>
            <a:ext cx="796704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pl-PL" dirty="0">
                <a:solidFill>
                  <a:prstClr val="black"/>
                </a:solidFill>
              </a:rPr>
              <a:t>Ocena przez KE osiągnięcia określonych wartości wskaźników Ram Wykonania jako warunek uruchomienia dodatkowej puli środków.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pl-PL" dirty="0">
                <a:solidFill>
                  <a:prstClr val="black"/>
                </a:solidFill>
              </a:rPr>
              <a:t>Przegląd śródokresowy Programu (ewentualne zmiany kierunków wsparcia).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76274"/>
              </p:ext>
            </p:extLst>
          </p:nvPr>
        </p:nvGraphicFramePr>
        <p:xfrm>
          <a:off x="550216" y="3927915"/>
          <a:ext cx="8086790" cy="2054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5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3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Zatwierdzenie sprawozdania rocznego z realizacji RPO WP przez KM RPO WP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31 maja 2019 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>
                          <a:solidFill>
                            <a:schemeClr val="tx1"/>
                          </a:solidFill>
                          <a:effectLst/>
                        </a:rPr>
                        <a:t>Przygotowanie projektu zmiany RPO WP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>
                          <a:solidFill>
                            <a:schemeClr val="tx1"/>
                          </a:solidFill>
                          <a:effectLst/>
                        </a:rPr>
                        <a:t>Konsultacje społeczne projektu zmiany RPO WP </a:t>
                      </a:r>
                      <a:endParaRPr lang="pl-PL" sz="18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Akt wykonawczy KE dot. Osi, które osiągnęły wskaźniki RW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31 sierpnia 2019 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Przekazanie ostatecznego projektu realokacji RW do MIR 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do 15 listopada 2019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Zatwierdzenie zmiany RPO WP przez KE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do 31 stycznia 2020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21" marR="54621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42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425514" y="1047067"/>
            <a:ext cx="8176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b="1" dirty="0">
                <a:solidFill>
                  <a:srgbClr val="800000"/>
                </a:solidFill>
              </a:rPr>
              <a:t>DZIAŁANIE 6.3. Ekonomia społeczna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l-PL" b="1" dirty="0">
                <a:solidFill>
                  <a:srgbClr val="800000"/>
                </a:solidFill>
              </a:rPr>
              <a:t>PODDZIAŁANIE 6.3.2. Rozwój ekonomii społecznej 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425514" y="1937442"/>
            <a:ext cx="8220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Uchwałą Nr 1200/381/18 z dnia 15 listopada 2018 roku Zarząd Województw Pomorskiego zatwierdził do realizacji projekt </a:t>
            </a:r>
            <a:r>
              <a:rPr lang="pl-PL" dirty="0">
                <a:solidFill>
                  <a:srgbClr val="800000"/>
                </a:solidFill>
              </a:rPr>
              <a:t>Regionalnego Towarzystwa Inwestycyjnego S.A pt.: </a:t>
            </a:r>
            <a:r>
              <a:rPr lang="pl-PL" i="1" dirty="0">
                <a:solidFill>
                  <a:srgbClr val="800000"/>
                </a:solidFill>
              </a:rPr>
              <a:t>„Nadwiślański Ośrodek Wsparcia Ekonomii Społecznej” </a:t>
            </a:r>
            <a:br>
              <a:rPr lang="pl-PL" i="1" dirty="0">
                <a:solidFill>
                  <a:srgbClr val="800000"/>
                </a:solidFill>
              </a:rPr>
            </a:br>
            <a:r>
              <a:rPr lang="pl-PL" dirty="0"/>
              <a:t>o łącznej wartości 12 340 666,65 zł. </a:t>
            </a:r>
          </a:p>
        </p:txBody>
      </p:sp>
    </p:spTree>
    <p:extLst>
      <p:ext uri="{BB962C8B-B14F-4D97-AF65-F5344CB8AC3E}">
        <p14:creationId xmlns:p14="http://schemas.microsoft.com/office/powerpoint/2010/main" val="781045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nitoring DPR">
      <a:dk1>
        <a:sysClr val="windowText" lastClr="000000"/>
      </a:dk1>
      <a:lt1>
        <a:sysClr val="window" lastClr="FFFFFF"/>
      </a:lt1>
      <a:dk2>
        <a:srgbClr val="00A5A0"/>
      </a:dk2>
      <a:lt2>
        <a:srgbClr val="E7E6E6"/>
      </a:lt2>
      <a:accent1>
        <a:srgbClr val="7D60A5"/>
      </a:accent1>
      <a:accent2>
        <a:srgbClr val="A50029"/>
      </a:accent2>
      <a:accent3>
        <a:srgbClr val="454B4B"/>
      </a:accent3>
      <a:accent4>
        <a:srgbClr val="A57C00"/>
      </a:accent4>
      <a:accent5>
        <a:srgbClr val="0089B3"/>
      </a:accent5>
      <a:accent6>
        <a:srgbClr val="73A000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Niestandardowy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546A"/>
      </a:accent1>
      <a:accent2>
        <a:srgbClr val="008042"/>
      </a:accent2>
      <a:accent3>
        <a:srgbClr val="006699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iestandardowy 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D7D31"/>
    </a:accent1>
    <a:accent2>
      <a:srgbClr val="5B9BD5"/>
    </a:accent2>
    <a:accent3>
      <a:srgbClr val="70AD47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1655</TotalTime>
  <Words>641</Words>
  <Application>Microsoft Office PowerPoint</Application>
  <PresentationFormat>Pokaz na ekranie (4:3)</PresentationFormat>
  <Paragraphs>204</Paragraphs>
  <Slides>13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Motyw pakietu Office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Hallmann Elżbieta</dc:creator>
  <cp:lastModifiedBy>Maciej Kochanowski</cp:lastModifiedBy>
  <cp:revision>209</cp:revision>
  <cp:lastPrinted>2019-01-08T07:25:16Z</cp:lastPrinted>
  <dcterms:created xsi:type="dcterms:W3CDTF">2018-04-20T08:39:19Z</dcterms:created>
  <dcterms:modified xsi:type="dcterms:W3CDTF">2019-03-04T09:36:12Z</dcterms:modified>
</cp:coreProperties>
</file>