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Lato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LatoLight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LatoLight-italic.fntdata"/><Relationship Id="rId12" Type="http://schemas.openxmlformats.org/officeDocument/2006/relationships/slide" Target="slides/slide7.xml"/><Relationship Id="rId34" Type="http://schemas.openxmlformats.org/officeDocument/2006/relationships/font" Target="fonts/Lato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076554f5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076554f5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e1f27b72e_0_50:notes"/>
          <p:cNvSpPr/>
          <p:nvPr>
            <p:ph idx="2" type="sldImg"/>
          </p:nvPr>
        </p:nvSpPr>
        <p:spPr>
          <a:xfrm>
            <a:off x="91278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1fe1f27b72e_0_5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fe1f27b72e_0_50:notes"/>
          <p:cNvSpPr txBox="1"/>
          <p:nvPr>
            <p:ph idx="12" type="sldNum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0b065a8cb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0b065a8cb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f1658a3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ff1658a3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e1f27b72e_0_70:notes"/>
          <p:cNvSpPr/>
          <p:nvPr>
            <p:ph idx="2" type="sldImg"/>
          </p:nvPr>
        </p:nvSpPr>
        <p:spPr>
          <a:xfrm>
            <a:off x="91278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fe1f27b72e_0_7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fe1f27b72e_0_70:notes"/>
          <p:cNvSpPr txBox="1"/>
          <p:nvPr>
            <p:ph idx="12" type="sldNum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0b065a8cb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0b065a8cb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f1658a37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ff1658a37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f1658a37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ff1658a37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f1658a37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ff1658a37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e1f27b72e_0_57:notes"/>
          <p:cNvSpPr/>
          <p:nvPr>
            <p:ph idx="2" type="sldImg"/>
          </p:nvPr>
        </p:nvSpPr>
        <p:spPr>
          <a:xfrm>
            <a:off x="91278" y="685838"/>
            <a:ext cx="66756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fe1f27b72e_0_57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1fe1f27b72e_0_57:notes"/>
          <p:cNvSpPr txBox="1"/>
          <p:nvPr>
            <p:ph idx="12" type="sldNum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076554f5d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076554f5d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f1658a37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ff1658a37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0b065a8c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0b065a8c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e1f27b7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e1f27b7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e1f27b72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e1f27b72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e1f27b72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e1f27b7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szkolenia w notatki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f1658a37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f1658a3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f1658a3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f1658a3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e1f27b72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e1f27b72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 1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21382" y="4811070"/>
            <a:ext cx="1938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z lista">
  <p:cSld name="Slajd z list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491880" y="951570"/>
            <a:ext cx="51948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FB6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8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551348" y="1861039"/>
            <a:ext cx="8135400" cy="2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F1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06F1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06F1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06F1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06F1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C4D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 2">
  <p:cSld name="TITLE_AND_BODY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321382" y="4811070"/>
            <a:ext cx="1938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2.png"/><Relationship Id="rId9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Pomorskie Forum OWES</a:t>
            </a:r>
            <a:r>
              <a:rPr lang="pl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30-31 stycznia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484975" y="223650"/>
            <a:ext cx="8327700" cy="4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2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pomoc w pandemii 310 tys.  na zakupy</a:t>
            </a:r>
            <a:endParaRPr b="1" sz="2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2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w tym 150 tys. na ochronę miejsc pracy</a:t>
            </a:r>
            <a:endParaRPr b="1" sz="2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2600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22 przedsiębiorstwa społeczne</a:t>
            </a:r>
            <a:endParaRPr b="1" sz="2600">
              <a:solidFill>
                <a:srgbClr val="008FB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2600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180 osób zatrudnionych</a:t>
            </a:r>
            <a:br>
              <a:rPr b="1" lang="pl" sz="2600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l" sz="2600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ok. 70 z dotacji </a:t>
            </a:r>
            <a:endParaRPr b="1" sz="2600">
              <a:solidFill>
                <a:srgbClr val="008FB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08FB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800">
                <a:solidFill>
                  <a:srgbClr val="007494"/>
                </a:solidFill>
                <a:latin typeface="Lato"/>
                <a:ea typeface="Lato"/>
                <a:cs typeface="Lato"/>
                <a:sym typeface="Lato"/>
              </a:rPr>
              <a:t>Wsparcie </a:t>
            </a:r>
            <a:r>
              <a:rPr b="1" i="0" lang="pl" sz="1800" u="none" cap="none" strike="noStrike">
                <a:solidFill>
                  <a:srgbClr val="007494"/>
                </a:solidFill>
                <a:latin typeface="Lato"/>
                <a:ea typeface="Lato"/>
                <a:cs typeface="Lato"/>
                <a:sym typeface="Lato"/>
              </a:rPr>
              <a:t>finansowe </a:t>
            </a:r>
            <a:r>
              <a:rPr b="1" i="0" lang="pl" sz="1800" u="sng" cap="none" strike="noStrike">
                <a:solidFill>
                  <a:srgbClr val="007494"/>
                </a:solidFill>
                <a:latin typeface="Lato"/>
                <a:ea typeface="Lato"/>
                <a:cs typeface="Lato"/>
                <a:sym typeface="Lato"/>
              </a:rPr>
              <a:t>dla PS </a:t>
            </a:r>
            <a:r>
              <a:rPr b="1" i="0" lang="pl" sz="1800" u="none" cap="none" strike="noStrike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pl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150 tys. zł </a:t>
            </a:r>
            <a:endParaRPr b="1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pl" sz="1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1000-1500 zł na osobę w PS na wydatki bieżące dot. funkcjonowania przedsiębiorstwa</a:t>
            </a:r>
            <a:endParaRPr i="0" sz="16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pl" sz="1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Pomoc dla każdego pracownika PS, nie tylko z grup wykluczenia. </a:t>
            </a:r>
            <a:endParaRPr i="0" sz="16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pl" sz="1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Trwałość miejsca pracy - sprawdzamy po 6 m-cach (ZUS RCA)</a:t>
            </a:r>
            <a:endParaRPr i="0" sz="16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75" y="486250"/>
            <a:ext cx="1955525" cy="9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1692150" y="3741600"/>
            <a:ext cx="41016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00"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75" y="486250"/>
            <a:ext cx="1955525" cy="9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4161800" y="632250"/>
            <a:ext cx="46044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Pomoc </a:t>
            </a:r>
            <a:r>
              <a:rPr b="1" lang="pl" sz="20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w pandemii: </a:t>
            </a:r>
            <a:endParaRPr b="1" sz="20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➔"/>
            </a:pPr>
            <a:r>
              <a:rPr lang="pl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telefon kryzysowy dla imigrantów z CAG; </a:t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➔"/>
            </a:pPr>
            <a:r>
              <a:rPr lang="pl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konsorcjum maseczkowe; </a:t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➔"/>
            </a:pPr>
            <a:r>
              <a:rPr lang="pl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organizacja zakupów śr. ochrony od PES w samorządach </a:t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➔"/>
            </a:pPr>
            <a:r>
              <a:rPr lang="pl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utrzymanie 150 zagrożonych m. pracy dzięki pomostówkom + (specjalny nabór)</a:t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➔"/>
            </a:pPr>
            <a:r>
              <a:rPr lang="pl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pomoc branży gastronomicznej </a:t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➔"/>
            </a:pPr>
            <a:r>
              <a:rPr lang="pl"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kampanie zakupowe: Po Dobrolokalnie i zamawiam #bowspieram</a:t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75" y="1884633"/>
            <a:ext cx="3594526" cy="262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1692150" y="3741600"/>
            <a:ext cx="41016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00"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00" y="487538"/>
            <a:ext cx="1955525" cy="9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4161800" y="545250"/>
            <a:ext cx="460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Pomoc w pandemii: </a:t>
            </a:r>
            <a:endParaRPr sz="17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331850" y="1408525"/>
            <a:ext cx="7758600" cy="2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" sz="1700" u="none" cap="none" strike="noStrike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zakup towarów i usług </a:t>
            </a:r>
            <a:r>
              <a:rPr b="1" i="0" lang="pl" sz="1700" u="sng" cap="none" strike="noStrike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od PES i PS</a:t>
            </a:r>
            <a:r>
              <a:rPr b="1" i="0" lang="pl" sz="1700" u="none" cap="none" strike="noStrike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 dla </a:t>
            </a:r>
            <a:r>
              <a:rPr b="1" lang="pl" sz="1700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b="1" i="0" lang="pl" sz="1700" u="none" cap="none" strike="noStrike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 podmiotów, w tym 9 PS</a:t>
            </a:r>
            <a:endParaRPr b="1" i="0" sz="1700" u="none" cap="none" strike="noStrike">
              <a:solidFill>
                <a:srgbClr val="008FB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400">
              <a:solidFill>
                <a:srgbClr val="EC751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maseczki ochronne jednorazowe, 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maseczki niemedyczne, ochronne wielorazowe, 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przyłbice ochronne, 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rękawiczki jednorazowe, 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płyn do dezynfekcji rąk, 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płyn do dezynfekcji powierzchni</a:t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➔"/>
            </a:pPr>
            <a:r>
              <a:rPr i="0" lang="pl" sz="16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usługi cateringowe, zabiegi rehabilitacyjne</a:t>
            </a: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i="0" lang="pl" sz="16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dla OPS, ŚDS, CIS, DPS w</a:t>
            </a:r>
            <a:r>
              <a:rPr lang="pl" sz="16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i="0" lang="pl" sz="16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15 gminach. </a:t>
            </a:r>
            <a:endParaRPr i="0" sz="16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0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➔"/>
            </a:pPr>
            <a:r>
              <a:rPr i="0" lang="pl" sz="16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pomoc żywnościowa dla 19 uchodźców dzięki MOPR w Gdańsku i MOPS w Gdyni i CIS w Sopocie, OMGGS</a:t>
            </a:r>
            <a:endParaRPr i="0" sz="16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224725" y="1200000"/>
            <a:ext cx="4396800" cy="27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pl">
                <a:solidFill>
                  <a:srgbClr val="EC7512"/>
                </a:solidFill>
                <a:latin typeface="Lato"/>
                <a:ea typeface="Lato"/>
                <a:cs typeface="Lato"/>
                <a:sym typeface="Lato"/>
              </a:rPr>
              <a:t>wspólna platforma wsparcia</a:t>
            </a:r>
            <a:r>
              <a:rPr b="1" lang="pl">
                <a:solidFill>
                  <a:srgbClr val="EC751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b="1">
              <a:solidFill>
                <a:srgbClr val="EC751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kuchnia wielokulturowa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maseczki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usługi czasu wolnego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-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wypoczynek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pl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Działania akcyjne: </a:t>
            </a:r>
            <a:r>
              <a:rPr lang="pl">
                <a:solidFill>
                  <a:srgbClr val="008FB6"/>
                </a:solidFill>
                <a:latin typeface="Lato"/>
                <a:ea typeface="Lato"/>
                <a:cs typeface="Lato"/>
                <a:sym typeface="Lato"/>
              </a:rPr>
              <a:t>koszyki wielkanocne, majowe, vouchery</a:t>
            </a:r>
            <a:endParaRPr>
              <a:solidFill>
                <a:srgbClr val="008FB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3889950" y="306025"/>
            <a:ext cx="460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5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Pomoc w pandemii: </a:t>
            </a:r>
            <a:endParaRPr sz="22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300" y="1605075"/>
            <a:ext cx="4480177" cy="2338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1288825" y="587075"/>
            <a:ext cx="74361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nasze PESy</a:t>
            </a:r>
            <a:endParaRPr sz="4500"/>
          </a:p>
        </p:txBody>
      </p:sp>
      <p:sp>
        <p:nvSpPr>
          <p:cNvPr id="177" name="Google Shape;177;p29"/>
          <p:cNvSpPr txBox="1"/>
          <p:nvPr/>
        </p:nvSpPr>
        <p:spPr>
          <a:xfrm>
            <a:off x="282725" y="1409425"/>
            <a:ext cx="60786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➔"/>
            </a:pPr>
            <a:r>
              <a:rPr lang="pl"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Spółdzielnia Socjalna Zeroban, która jest objęta wsparciem OWES DR, znalazła się w gronie zwycięzców Grantowego Programu „Cześć Dziewczyny!”</a:t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 Spółdzielni Socjalnej Zeroban realizowany jest program „Przyszłość uszyta na miarę”. Dzięki wsparciu Kulczyk Foundation, spółdzielnia otrzymała grant w ramach inicjatywy Siostrzeństwa, którego są członkiniami.</a:t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400" y="1257275"/>
            <a:ext cx="1572526" cy="15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6750" y="2753851"/>
            <a:ext cx="2477875" cy="185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1288825" y="587075"/>
            <a:ext cx="74361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nasze PESy</a:t>
            </a:r>
            <a:endParaRPr sz="450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25" y="441625"/>
            <a:ext cx="2078450" cy="186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391475" y="2029250"/>
            <a:ext cx="60786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➔"/>
            </a:pPr>
            <a:r>
              <a:rPr lang="pl"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Świat Wrażliwy - fundacja prowadzi kawiarnię, pensjonat (Pensjonat Wrazliwy), cateringi Aktywizuje zawodowo i społecznie młode osoby z niepełnosprawnością intelektualną oraz seniorów. Łączy pokolenia - seniorzy są Mentorami, asystentami młodych osób z NI. </a:t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5000" y="1790250"/>
            <a:ext cx="2477876" cy="197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1288825" y="587075"/>
            <a:ext cx="74361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nasze PESy</a:t>
            </a:r>
            <a:endParaRPr sz="4500"/>
          </a:p>
        </p:txBody>
      </p:sp>
      <p:sp>
        <p:nvSpPr>
          <p:cNvPr id="193" name="Google Shape;193;p31"/>
          <p:cNvSpPr txBox="1"/>
          <p:nvPr/>
        </p:nvSpPr>
        <p:spPr>
          <a:xfrm>
            <a:off x="130475" y="1539900"/>
            <a:ext cx="62745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➔"/>
            </a:pPr>
            <a:r>
              <a:rPr lang="pl"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Fundacja PomorzeMY - fundacja zatrudnia m.in. osoby w kryzysie bezdomności do remontów miejskich budynków potrzebnych innym mieszkańcom. Współpraca obu podmiotów zapewnia osobom zagrożonym wykluczeniem społecznym aktywizację społeczną oraz zawodową, co daje szansę na pełne usamodzielnienie.</a:t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275" y="1398800"/>
            <a:ext cx="2368975" cy="315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1288825" y="587075"/>
            <a:ext cx="74361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4500"/>
              <a:t>nasze PESy</a:t>
            </a:r>
            <a:endParaRPr sz="4500"/>
          </a:p>
        </p:txBody>
      </p:sp>
      <p:sp>
        <p:nvSpPr>
          <p:cNvPr id="200" name="Google Shape;200;p32"/>
          <p:cNvSpPr txBox="1"/>
          <p:nvPr/>
        </p:nvSpPr>
        <p:spPr>
          <a:xfrm>
            <a:off x="130475" y="1539900"/>
            <a:ext cx="62745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Lato"/>
              <a:buChar char="➔"/>
            </a:pPr>
            <a:r>
              <a:rPr lang="pl" sz="2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Fundacja w Dobrej Sprawie -  fundacja propaguje ideę zaangażowanego, odpowiedzialnego, aktywnego rodzicielstwa oraz zajmuje się podnoszeniem kompetencji wychowawczych rodziców, opartych o prawidłową komunikację, bez używania przemocy. Fundacja prowadzi ośrodek MiniŚwiat, w tym miejscu odbywają się także warsztaty z programowania, tańca, majsterkowania czy zajęcia językowe. Oferta jest duża i cały czas się rozwija!</a:t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24516" l="0" r="0" t="0"/>
          <a:stretch/>
        </p:blipFill>
        <p:spPr>
          <a:xfrm>
            <a:off x="6557375" y="1812025"/>
            <a:ext cx="2434226" cy="183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450" y="0"/>
            <a:ext cx="2522650" cy="211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00" y="2376025"/>
            <a:ext cx="2522650" cy="2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762" y="2980925"/>
            <a:ext cx="2018063" cy="19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7713" y="2844825"/>
            <a:ext cx="1993875" cy="19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0937" y="1993875"/>
            <a:ext cx="1796950" cy="17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8100" y="3790824"/>
            <a:ext cx="1369975" cy="13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993875" cy="19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2850" y="1199971"/>
            <a:ext cx="1919900" cy="17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72250" y="152400"/>
            <a:ext cx="24193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48" y="367250"/>
            <a:ext cx="4639447" cy="127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Z830\Desktop\Dni eS_Kartuzy\loga partnerów\OM GGS rgb-02.png" id="86" name="Google Shape;86;p17"/>
          <p:cNvPicPr preferRelativeResize="0"/>
          <p:nvPr/>
        </p:nvPicPr>
        <p:blipFill rotWithShape="1">
          <a:blip r:embed="rId4">
            <a:alphaModFix/>
          </a:blip>
          <a:srcRect b="20125" l="0" r="7740" t="22616"/>
          <a:stretch/>
        </p:blipFill>
        <p:spPr>
          <a:xfrm>
            <a:off x="80335" y="2313788"/>
            <a:ext cx="3184142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Z830\Desktop\Dni eS_Kartuzy\loga partnerów\1 wersja wielobarwna na białym tle.jpg" id="87" name="Google Shape;8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3801" y="2237400"/>
            <a:ext cx="2188959" cy="8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Z830\Desktop\Dni eS_Kartuzy\loga partnerów\Logo-Pokolenia1.jpg" id="88" name="Google Shape;8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6075" y="2237400"/>
            <a:ext cx="1365996" cy="8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Z830\Desktop\Dni eS_Kartuzy\loga partnerów\caritas.gif" id="89" name="Google Shape;8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1976" y="3190149"/>
            <a:ext cx="2300850" cy="127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Z830\Desktop\Dni eS_Kartuzy\loga partnerów\tpba1.png" id="90" name="Google Shape;9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9829" y="3085347"/>
            <a:ext cx="1471143" cy="14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7973" y="3582300"/>
            <a:ext cx="3388100" cy="63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572000" y="682600"/>
            <a:ext cx="42732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pl" sz="21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l" sz="4000">
                <a:solidFill>
                  <a:srgbClr val="009FC2"/>
                </a:solidFill>
                <a:latin typeface="Lato Light"/>
                <a:ea typeface="Lato Light"/>
                <a:cs typeface="Lato Light"/>
                <a:sym typeface="Lato Light"/>
              </a:rPr>
              <a:t>PARTNERZY</a:t>
            </a:r>
            <a:endParaRPr sz="4000">
              <a:solidFill>
                <a:srgbClr val="009FC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9FC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-83625" y="4704425"/>
            <a:ext cx="9283500" cy="43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614475" y="1642925"/>
            <a:ext cx="28077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mapka z podmiotami w omggs</a:t>
            </a:r>
            <a:br>
              <a:rPr lang="pl"/>
            </a:br>
            <a:br>
              <a:rPr lang="pl"/>
            </a:br>
            <a:r>
              <a:rPr lang="pl"/>
              <a:t>Dominik robi  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9000" y="-78900"/>
            <a:ext cx="5962225" cy="530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422175" y="140175"/>
            <a:ext cx="1549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1" name="Google Shape;101;p18"/>
          <p:cNvSpPr txBox="1"/>
          <p:nvPr/>
        </p:nvSpPr>
        <p:spPr>
          <a:xfrm>
            <a:off x="-273700" y="3510325"/>
            <a:ext cx="25569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latin typeface="Lato"/>
                <a:ea typeface="Lato"/>
                <a:cs typeface="Lato"/>
                <a:sym typeface="Lato"/>
              </a:rPr>
              <a:t>wsparcie uzyskało: 249 podmiotów i ponad 540 uczestników</a:t>
            </a:r>
            <a:endParaRPr b="1"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213225" y="32334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pl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pełne etaty 129 / 125</a:t>
            </a:r>
            <a:r>
              <a:rPr b="1" lang="pl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213225" y="254525"/>
            <a:ext cx="32982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F06F1D"/>
                </a:solidFill>
                <a:latin typeface="Lato"/>
                <a:ea typeface="Lato"/>
                <a:cs typeface="Lato"/>
                <a:sym typeface="Lato"/>
              </a:rPr>
              <a:t>Efekty w 9  powiatach</a:t>
            </a:r>
            <a:endParaRPr b="1" sz="2000">
              <a:solidFill>
                <a:srgbClr val="F06F1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06F1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06F1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06F1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miejsca pracy </a:t>
            </a:r>
            <a:r>
              <a:rPr lang="pl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3,4 mln zł</a:t>
            </a:r>
            <a:r>
              <a:rPr lang="pl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usługi o wartości 7 mln złotych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159 nowych miejsc pracy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F06F1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l" sz="2000">
                <a:solidFill>
                  <a:srgbClr val="F5842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000">
              <a:solidFill>
                <a:srgbClr val="F5842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77692" y="4344050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aleway"/>
                <a:ea typeface="Raleway"/>
                <a:cs typeface="Raleway"/>
                <a:sym typeface="Raleway"/>
              </a:rPr>
              <a:t>wskaźniki (stan 31 grudnia 2022)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324" y="424425"/>
            <a:ext cx="7066200" cy="38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2600450" y="139725"/>
            <a:ext cx="63072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korzyści z OWES: </a:t>
            </a:r>
            <a:r>
              <a:rPr b="1" lang="pl" sz="2000">
                <a:solidFill>
                  <a:srgbClr val="009FC2"/>
                </a:solidFill>
                <a:latin typeface="Lato"/>
                <a:ea typeface="Lato"/>
                <a:cs typeface="Lato"/>
                <a:sym typeface="Lato"/>
              </a:rPr>
              <a:t>miejsca pracy </a:t>
            </a:r>
            <a:r>
              <a:rPr lang="pl" sz="21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3,4 mln</a:t>
            </a:r>
            <a:r>
              <a:rPr lang="pl" sz="18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sz="18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Lato Light"/>
                <a:ea typeface="Lato Light"/>
                <a:cs typeface="Lato Light"/>
                <a:sym typeface="Lato Light"/>
              </a:rPr>
              <a:t>usługi o wartości 7 mln</a:t>
            </a:r>
            <a:endParaRPr sz="1800">
              <a:solidFill>
                <a:srgbClr val="FF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9FC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3" y="1334825"/>
            <a:ext cx="5654576" cy="29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6371525" y="1540425"/>
            <a:ext cx="24558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pl" sz="21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l" sz="2000">
                <a:solidFill>
                  <a:srgbClr val="009FC2"/>
                </a:solidFill>
                <a:latin typeface="Lato"/>
                <a:ea typeface="Lato"/>
                <a:cs typeface="Lato"/>
                <a:sym typeface="Lato"/>
              </a:rPr>
              <a:t>utw. 159</a:t>
            </a:r>
            <a:r>
              <a:rPr b="1" lang="pl" sz="2300">
                <a:solidFill>
                  <a:srgbClr val="009FC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pl" sz="2000">
                <a:solidFill>
                  <a:srgbClr val="009FC2"/>
                </a:solidFill>
                <a:latin typeface="Lato"/>
                <a:ea typeface="Lato"/>
                <a:cs typeface="Lato"/>
                <a:sym typeface="Lato"/>
              </a:rPr>
              <a:t>miejsc pracy + pomostowe</a:t>
            </a:r>
            <a:endParaRPr b="1" sz="2000">
              <a:solidFill>
                <a:srgbClr val="009FC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9FC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28025" y="870475"/>
            <a:ext cx="3532500" cy="4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22" name="Google Shape;122;p21"/>
          <p:cNvSpPr txBox="1"/>
          <p:nvPr>
            <p:ph idx="4294967295" type="title"/>
          </p:nvPr>
        </p:nvSpPr>
        <p:spPr>
          <a:xfrm>
            <a:off x="366225" y="404475"/>
            <a:ext cx="7913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prowadzone </a:t>
            </a:r>
            <a:r>
              <a:rPr lang="pl" sz="24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działania</a:t>
            </a:r>
            <a:endParaRPr sz="31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60975" y="1039875"/>
            <a:ext cx="81774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rekrutacja podmiotów do projektu, poprzez: COP, Rady pożytku publicznego, spotkania z urzędami pracy, spotkania z naczelnikami odpowiedzialnymi za organizacje pozarządowe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ścieżka  6 m-cy, maksymalnie trzy usługi z oferty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Akceleracja Biznesów Społecznych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Szkolenia w zakresie projektowania w Canva, szkolenia w zakresie budowania wizerunku w sieci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Katalogi z ofertami PES z obszaru metropolitalnego, również z ofertą mikołajkowo-świąteczną. 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Filmiki promujące PESy, Newslettery, posty, publikacje na FB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305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5"/>
              <a:buFont typeface="Lato Light"/>
              <a:buChar char="➔"/>
            </a:pPr>
            <a:r>
              <a:rPr lang="pl" sz="1645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Udział PESów w targach branżowych</a:t>
            </a:r>
            <a:endParaRPr sz="1645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6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105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4294967295" type="title"/>
          </p:nvPr>
        </p:nvSpPr>
        <p:spPr>
          <a:xfrm>
            <a:off x="953400" y="270425"/>
            <a:ext cx="7854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współpraca z JST - 29 podmiotów </a:t>
            </a:r>
            <a:endParaRPr sz="24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powiaty i gminy obszaru metropolitalnego</a:t>
            </a:r>
            <a:endParaRPr sz="24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174000" y="1679600"/>
            <a:ext cx="8970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Akademia Samorządowca: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◆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wizyta studyjna dla przedstawicieli sieci i samorządów tworzących sieć współpracy w Toruniu 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◆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szkolenie dla przedstawicieli sieci o tematyce ES. 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Regularne spotkania zespołu Animacyjnego z przedstawicielami Sieci Współpracy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Formalne porozumienia w ramach Sieci Współpracy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idx="4294967295" type="title"/>
          </p:nvPr>
        </p:nvSpPr>
        <p:spPr>
          <a:xfrm>
            <a:off x="953400" y="270425"/>
            <a:ext cx="76917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493AB"/>
                </a:solidFill>
                <a:latin typeface="Lato"/>
                <a:ea typeface="Lato"/>
                <a:cs typeface="Lato"/>
                <a:sym typeface="Lato"/>
              </a:rPr>
              <a:t>współpraca </a:t>
            </a:r>
            <a:endParaRPr sz="3100">
              <a:solidFill>
                <a:srgbClr val="2493A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08850" y="733275"/>
            <a:ext cx="8688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Metropolitalne Lokalne Forum Międzysektorowe- 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Pomorskie Przedsiębiorstwa Społeczne - Konkurencyjni Partnerzy dla Twojego Biznesu” </a:t>
            </a:r>
            <a:r>
              <a:rPr b="1" lang="pl" sz="1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forum zorganizowane wspólnie z UpFoundation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Mazowiecki Ośrodek Wsparcia ES - wizyta studyjna MOWES - wymiana doświadczeń, prezentacja partnerstwa oraz podmiotów ES z naszego subregionu.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Dedykowane spotkanie dla środowiska ES dot. wchodzącej w życie Ustawy o ekonomii społecznej.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Konkurs dla uczniów szkół ponadpodstawowych w zakresie przygotowania kampanii promującej ES - zorganizowany przy aktywnym udziale ROPS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 Light"/>
              <a:buChar char="➔"/>
            </a:pPr>
            <a:r>
              <a:rPr lang="pl" sz="17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Działania w ramach reintegracji społeczno -zawodowej - szkolenia w CIS dla osób bezdomnych, uczestników Centrów Integracji Społecznej.</a:t>
            </a:r>
            <a:endParaRPr sz="17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777750" y="12286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/>
              <a:t>działania w pandemii 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