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1"/>
  </p:sldMasterIdLst>
  <p:notesMasterIdLst>
    <p:notesMasterId r:id="rId13"/>
  </p:notesMasterIdLst>
  <p:handoutMasterIdLst>
    <p:handoutMasterId r:id="rId14"/>
  </p:handoutMasterIdLst>
  <p:sldIdLst>
    <p:sldId id="257" r:id="rId2"/>
    <p:sldId id="258" r:id="rId3"/>
    <p:sldId id="269" r:id="rId4"/>
    <p:sldId id="260" r:id="rId5"/>
    <p:sldId id="262" r:id="rId6"/>
    <p:sldId id="264" r:id="rId7"/>
    <p:sldId id="267" r:id="rId8"/>
    <p:sldId id="263" r:id="rId9"/>
    <p:sldId id="265" r:id="rId10"/>
    <p:sldId id="266" r:id="rId11"/>
    <p:sldId id="270" r:id="rId12"/>
  </p:sldIdLst>
  <p:sldSz cx="12192000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A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513BFE8-3EE2-473B-8360-CC401F693042}" type="datetime1">
              <a:rPr lang="pl-PL" smtClean="0"/>
              <a:t>29.01.2023</a:t>
            </a:fld>
            <a:endParaRPr lang="en-US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D92CB86-0DB9-4A70-B1CF-B23508471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5764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9DC72C2-8778-44E0-A8D5-BF70BB622A0E}" type="datetime1">
              <a:rPr lang="pl-PL" smtClean="0"/>
              <a:t>29.01.2023</a:t>
            </a:fld>
            <a:endParaRPr lang="en-US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"/>
              <a:t>Kliknij, aby edytować style wzorca tekstu</a:t>
            </a:r>
            <a:endParaRPr lang="en-US"/>
          </a:p>
          <a:p>
            <a:pPr lvl="1" rtl="0"/>
            <a:r>
              <a:rPr lang="pl"/>
              <a:t>Drugi poziom</a:t>
            </a:r>
          </a:p>
          <a:p>
            <a:pPr lvl="2" rtl="0"/>
            <a:r>
              <a:rPr lang="pl"/>
              <a:t>Trzeci poziom</a:t>
            </a:r>
          </a:p>
          <a:p>
            <a:pPr lvl="3" rtl="0"/>
            <a:r>
              <a:rPr lang="pl"/>
              <a:t>Czwarty poziom</a:t>
            </a:r>
          </a:p>
          <a:p>
            <a:pPr lvl="4" rtl="0"/>
            <a:r>
              <a:rPr lang="pl"/>
              <a:t>Piąty poziom</a:t>
            </a:r>
            <a:endParaRPr lang="en-US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2B151B-D7D1-48E5-8230-5AADBC794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927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pl-PL"/>
              <a:t>Kliknij, aby edytować styl wzorca podtytułu</a:t>
            </a:r>
            <a:endParaRPr lang="en-US" dirty="0"/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BAE7E8F-A35A-46B2-A9BE-524299B2F50E}" type="datetime1">
              <a:rPr lang="pl-PL" smtClean="0"/>
              <a:t>29.01.2023</a:t>
            </a:fld>
            <a:endParaRPr lang="en-US" dirty="0"/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331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a — symbol zastępczy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A3602E8-8E60-4F5A-9D4B-F49E43817F18}" type="datetime1">
              <a:rPr lang="pl-PL" smtClean="0"/>
              <a:t>29.01.2023</a:t>
            </a:fld>
            <a:endParaRPr lang="en-US" dirty="0"/>
          </a:p>
        </p:txBody>
      </p:sp>
      <p:sp>
        <p:nvSpPr>
          <p:cNvPr id="8" name="Stopka — symbol zastępczy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Numer slajdu — symbol zastępczy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269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 rtlCol="0"/>
          <a:lstStyle/>
          <a:p>
            <a:pPr rt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a — symbol zastępczy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7253C05-66E5-44BF-A1CC-B6E179382F80}" type="datetime1">
              <a:rPr lang="pl-PL" smtClean="0"/>
              <a:t>29.01.2023</a:t>
            </a:fld>
            <a:endParaRPr lang="en-US" dirty="0"/>
          </a:p>
        </p:txBody>
      </p:sp>
      <p:sp>
        <p:nvSpPr>
          <p:cNvPr id="8" name="Stopka — symbol zastępczy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Numer slajdu — symbol zastępczy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827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a — symbol zastępczy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A37154A-9283-472F-9D32-E032250E224B}" type="datetime1">
              <a:rPr lang="pl-PL" smtClean="0"/>
              <a:t>29.01.2023</a:t>
            </a:fld>
            <a:endParaRPr lang="en-US" dirty="0"/>
          </a:p>
        </p:txBody>
      </p:sp>
      <p:sp>
        <p:nvSpPr>
          <p:cNvPr id="8" name="Stopka — symbol zastępczy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Numer slajdu — symbol zastępczy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670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rtlCol="0"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a — symbol zastępczy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C817808-171F-49DD-90FA-9B1DDEA0460D}" type="datetime1">
              <a:rPr lang="pl-PL" smtClean="0"/>
              <a:t>29.01.2023</a:t>
            </a:fld>
            <a:endParaRPr lang="en-US" dirty="0"/>
          </a:p>
        </p:txBody>
      </p:sp>
      <p:sp>
        <p:nvSpPr>
          <p:cNvPr id="8" name="Stopka — symbol zastępczy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1" name="Numer slajdu — symbol zastępczy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162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en-US" dirty="0"/>
          </a:p>
        </p:txBody>
      </p:sp>
      <p:sp>
        <p:nvSpPr>
          <p:cNvPr id="2" name="Data — symbol zastępczy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D9D7E3F-871E-42B9-88FB-12D60C8B3FED}" type="datetime1">
              <a:rPr lang="pl-PL" smtClean="0"/>
              <a:t>29.01.2023</a:t>
            </a:fld>
            <a:endParaRPr lang="en-US" dirty="0"/>
          </a:p>
        </p:txBody>
      </p:sp>
      <p:sp>
        <p:nvSpPr>
          <p:cNvPr id="9" name="Stopka — symbol zastępczy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Numer slajdu — symbol zastępczy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663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en-US" dirty="0"/>
          </a:p>
        </p:txBody>
      </p:sp>
      <p:sp>
        <p:nvSpPr>
          <p:cNvPr id="2" name="Data — symbol zastępczy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8172BDD-02B5-48CF-A598-DDE8D9E324B3}" type="datetime1">
              <a:rPr lang="pl-PL" smtClean="0"/>
              <a:t>29.01.2023</a:t>
            </a:fld>
            <a:endParaRPr lang="en-US" dirty="0"/>
          </a:p>
        </p:txBody>
      </p:sp>
      <p:sp>
        <p:nvSpPr>
          <p:cNvPr id="11" name="Stopka — symbol zastępczy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2" name="Numer slajdu — symbol zastępczy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194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6" name="Data — symbol zastępczy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5C9D7BB-18F8-44E5-BA28-A3609601F748}" type="datetime1">
              <a:rPr lang="pl-PL" smtClean="0"/>
              <a:t>29.01.2023</a:t>
            </a:fld>
            <a:endParaRPr lang="en-US" dirty="0"/>
          </a:p>
        </p:txBody>
      </p:sp>
      <p:sp>
        <p:nvSpPr>
          <p:cNvPr id="7" name="Stopka — symbol zastępczy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8" name="Numer slajdu — symbol zastępczy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860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a — symbol zastępczy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441AFA3-ED28-409D-9F61-7C1CB062C782}" type="datetime1">
              <a:rPr lang="pl-PL" smtClean="0"/>
              <a:t>29.01.2023</a:t>
            </a:fld>
            <a:endParaRPr lang="en-US" dirty="0"/>
          </a:p>
        </p:txBody>
      </p:sp>
      <p:sp>
        <p:nvSpPr>
          <p:cNvPr id="3" name="Stopka — symbol zastępczy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422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 rtlCol="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46D2179F-AD35-466F-A681-81C59189197B}" type="datetime1">
              <a:rPr lang="pl-PL" smtClean="0"/>
              <a:t>29.01.2023</a:t>
            </a:fld>
            <a:endParaRPr lang="en-US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282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Obraz — symbol zastępczy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4A1395F0-C132-4F04-9A22-D8E58D655E1C}" type="datetime1">
              <a:rPr lang="pl-PL" smtClean="0"/>
              <a:t>29.01.2023</a:t>
            </a:fld>
            <a:endParaRPr lang="en-US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/>
          <a:p>
            <a:pPr algn="l" rtl="0"/>
            <a:endParaRPr lang="en-US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267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l"/>
              <a:t>Kliknij, aby edytować styl wzorca tytułu</a:t>
            </a:r>
            <a:endParaRPr lang="en-US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pl"/>
              <a:t>Kliknij, aby edytować style wzorca tekstu</a:t>
            </a:r>
          </a:p>
          <a:p>
            <a:pPr lvl="1" rtl="0"/>
            <a:r>
              <a:rPr lang="pl"/>
              <a:t>Drugi poziom</a:t>
            </a:r>
          </a:p>
          <a:p>
            <a:pPr lvl="2" rtl="0"/>
            <a:r>
              <a:rPr lang="pl"/>
              <a:t>Trzeci poziom</a:t>
            </a:r>
          </a:p>
          <a:p>
            <a:pPr lvl="3" rtl="0"/>
            <a:r>
              <a:rPr lang="pl"/>
              <a:t>Czwarty poziom</a:t>
            </a:r>
          </a:p>
          <a:p>
            <a:pPr lvl="4" rtl="0"/>
            <a:r>
              <a:rPr lang="pl"/>
              <a:t>Piąty poziom</a:t>
            </a:r>
            <a:endParaRPr lang="en-US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pPr rtl="0"/>
            <a:fld id="{4E43EAF1-28E3-44EC-B370-94486815203D}" type="datetime1">
              <a:rPr lang="pl-PL" smtClean="0"/>
              <a:t>29.01.2023</a:t>
            </a:fld>
            <a:endParaRPr lang="en-US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98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47" r:id="rId3"/>
    <p:sldLayoutId id="2147483743" r:id="rId4"/>
    <p:sldLayoutId id="2147483738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Prostokąt 21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7753" y="2044077"/>
            <a:ext cx="5636107" cy="2281031"/>
          </a:xfrm>
        </p:spPr>
        <p:txBody>
          <a:bodyPr rtlCol="0">
            <a:noAutofit/>
          </a:bodyPr>
          <a:lstStyle/>
          <a:p>
            <a:r>
              <a:rPr lang="pl-PL" sz="4500" dirty="0"/>
              <a:t>Ośrodek Wsparcia Ekonomii Społecznej w subregionie słupskim</a:t>
            </a:r>
            <a:endParaRPr lang="pl" sz="45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9753" y="4672739"/>
            <a:ext cx="6269347" cy="1021498"/>
          </a:xfrm>
        </p:spPr>
        <p:txBody>
          <a:bodyPr rtlCol="0">
            <a:normAutofit/>
          </a:bodyPr>
          <a:lstStyle/>
          <a:p>
            <a:pPr rtl="0"/>
            <a:r>
              <a:rPr lang="pl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Patrycja czawłytko – koordynatorka projektu</a:t>
            </a:r>
          </a:p>
        </p:txBody>
      </p:sp>
      <p:pic>
        <p:nvPicPr>
          <p:cNvPr id="5" name="Obraz 4" descr="Obraz, na którym znajduje się budynek i ławka do siedzenia&#10;&#10;Automatycznie generowany opis">
            <a:extLst>
              <a:ext uri="{FF2B5EF4-FFF2-40B4-BE49-F238E27FC236}">
                <a16:creationId xmlns:a16="http://schemas.microsoft.com/office/drawing/2014/main" id="{282CF6DD-7FE8-4063-9551-1B7BBCE92A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98874"/>
            <a:ext cx="4027767" cy="5959125"/>
          </a:xfrm>
          <a:prstGeom prst="rect">
            <a:avLst/>
          </a:prstGeom>
        </p:spPr>
      </p:pic>
      <p:cxnSp>
        <p:nvCxnSpPr>
          <p:cNvPr id="24" name="Łącznik prosty 23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az 5">
            <a:extLst>
              <a:ext uri="{FF2B5EF4-FFF2-40B4-BE49-F238E27FC236}">
                <a16:creationId xmlns:a16="http://schemas.microsoft.com/office/drawing/2014/main" id="{1F9C7F7C-9E80-5EEC-1328-8C5FB95F9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082" y="78568"/>
            <a:ext cx="11546541" cy="73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37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rostokąt 46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49" name="Prostokąt 48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FEC4A951-000F-F55E-1D84-9D6491966470}"/>
              </a:ext>
            </a:extLst>
          </p:cNvPr>
          <p:cNvSpPr txBox="1"/>
          <p:nvPr/>
        </p:nvSpPr>
        <p:spPr>
          <a:xfrm>
            <a:off x="3209366" y="-74250"/>
            <a:ext cx="9161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/>
              <a:t>Działania w czasie wojny: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D65B5C34-9195-4597-F755-6C46D7B9D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0612" y="3468330"/>
            <a:ext cx="4529721" cy="338967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8D39F083-51CF-EB18-D266-62CF34B77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1410" y="682479"/>
            <a:ext cx="4845949" cy="363254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145E8F7-1CCE-35A5-C7AB-32C9897010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41" y="0"/>
            <a:ext cx="3689105" cy="488298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531E3A4F-37CF-6EC7-6324-23AD7703B5F5}"/>
              </a:ext>
            </a:extLst>
          </p:cNvPr>
          <p:cNvSpPr txBox="1"/>
          <p:nvPr/>
        </p:nvSpPr>
        <p:spPr>
          <a:xfrm>
            <a:off x="3787373" y="804347"/>
            <a:ext cx="337422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Kojarzenie oferowanych przez osoby prywatne oraz firmy miejsc noclegowych z uchodźcami poszukującymi schronienia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Integracja: spotkania, kurs samoobrony dla kobiet, kurs rozwoju osobistego</a:t>
            </a:r>
          </a:p>
        </p:txBody>
      </p:sp>
    </p:spTree>
    <p:extLst>
      <p:ext uri="{BB962C8B-B14F-4D97-AF65-F5344CB8AC3E}">
        <p14:creationId xmlns:p14="http://schemas.microsoft.com/office/powerpoint/2010/main" val="801914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rostokąt 46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49" name="Prostokąt 48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4AFC9807-C240-D342-061E-915BD4238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9" y="2750765"/>
            <a:ext cx="5797782" cy="386518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8E97FD9C-8B2B-5129-BE48-993028E23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1965" y="143435"/>
            <a:ext cx="5555736" cy="3703823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6D385D5C-9E1C-DEE1-DF94-DF71894CFE8D}"/>
              </a:ext>
            </a:extLst>
          </p:cNvPr>
          <p:cNvSpPr txBox="1"/>
          <p:nvPr/>
        </p:nvSpPr>
        <p:spPr>
          <a:xfrm>
            <a:off x="362845" y="421341"/>
            <a:ext cx="4397414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 err="1"/>
              <a:t>Zbióki</a:t>
            </a:r>
            <a:r>
              <a:rPr lang="pl-PL" dirty="0"/>
              <a:t> na rzecz uchodźców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/>
              <a:t>Zakup leków, żywności, bielizny, pościeli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Doposażenie miejsc noclegowych uchodźców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Współpraca z samorządami przy zapewnianiu miejsc noclegowych uchodźcom</a:t>
            </a:r>
          </a:p>
          <a:p>
            <a:pPr algn="just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94996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rostokąt 46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49" name="Prostokąt 48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97CD35C-3574-4EF5-D0A0-38307BE7A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648" y="3108249"/>
            <a:ext cx="5871874" cy="121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rtnerstwo Dorzecze Słupi">
            <a:extLst>
              <a:ext uri="{FF2B5EF4-FFF2-40B4-BE49-F238E27FC236}">
                <a16:creationId xmlns:a16="http://schemas.microsoft.com/office/drawing/2014/main" id="{7DA2FC58-0181-1EBD-0754-A93A9B35E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493" y="2938601"/>
            <a:ext cx="2555230" cy="131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odgląd obrazu">
            <a:extLst>
              <a:ext uri="{FF2B5EF4-FFF2-40B4-BE49-F238E27FC236}">
                <a16:creationId xmlns:a16="http://schemas.microsoft.com/office/drawing/2014/main" id="{37A4708A-60FD-695D-B1F1-15B3870F8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649" y="730135"/>
            <a:ext cx="5653486" cy="117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14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rostokąt 46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49" name="Prostokąt 48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97292C3-D5B9-5013-95CB-E8A2AE404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1197" y="682344"/>
            <a:ext cx="3338932" cy="4083423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DE417489-460C-BC5E-2434-6F4585978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445" y="734496"/>
            <a:ext cx="4346626" cy="408342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B64B21F-FA51-7E82-CD05-08BECDFC8D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9855" y="710453"/>
            <a:ext cx="2561558" cy="4083423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BA7375AF-8783-18E4-6EC9-7C3AADECF6C2}"/>
              </a:ext>
            </a:extLst>
          </p:cNvPr>
          <p:cNvSpPr txBox="1"/>
          <p:nvPr/>
        </p:nvSpPr>
        <p:spPr>
          <a:xfrm>
            <a:off x="376518" y="5271247"/>
            <a:ext cx="11564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              Powiat Bytowski                                                   Powiat Lęborski                        Powiat Słupski i miasto Słupsk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9AE8F86C-7B45-05EA-CC1B-8844A9BE541D}"/>
              </a:ext>
            </a:extLst>
          </p:cNvPr>
          <p:cNvSpPr txBox="1"/>
          <p:nvPr/>
        </p:nvSpPr>
        <p:spPr>
          <a:xfrm>
            <a:off x="3003177" y="0"/>
            <a:ext cx="6006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/>
              <a:t>Teren działania </a:t>
            </a:r>
          </a:p>
        </p:txBody>
      </p:sp>
    </p:spTree>
    <p:extLst>
      <p:ext uri="{BB962C8B-B14F-4D97-AF65-F5344CB8AC3E}">
        <p14:creationId xmlns:p14="http://schemas.microsoft.com/office/powerpoint/2010/main" val="3770390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rostokąt 46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49" name="Prostokąt 48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1BA82965-9123-C4E2-39FE-5C7598DF83B3}"/>
              </a:ext>
            </a:extLst>
          </p:cNvPr>
          <p:cNvSpPr txBox="1"/>
          <p:nvPr/>
        </p:nvSpPr>
        <p:spPr>
          <a:xfrm>
            <a:off x="2052901" y="487949"/>
            <a:ext cx="8086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latin typeface="Calibri" panose="020F0502020204030204" pitchFamily="34" charset="0"/>
                <a:cs typeface="Calibri" panose="020F0502020204030204" pitchFamily="34" charset="0"/>
              </a:rPr>
              <a:t>Przedsiębiorstwa społeczne: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FEC4A951-000F-F55E-1D84-9D6491966470}"/>
              </a:ext>
            </a:extLst>
          </p:cNvPr>
          <p:cNvSpPr txBox="1"/>
          <p:nvPr/>
        </p:nvSpPr>
        <p:spPr>
          <a:xfrm>
            <a:off x="5056077" y="1361831"/>
            <a:ext cx="2079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/>
              <a:t>26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832BAB5C-ECE8-40D1-B2E9-8DA4C26962F9}"/>
              </a:ext>
            </a:extLst>
          </p:cNvPr>
          <p:cNvSpPr txBox="1"/>
          <p:nvPr/>
        </p:nvSpPr>
        <p:spPr>
          <a:xfrm>
            <a:off x="0" y="2695751"/>
            <a:ext cx="5593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latin typeface="Calibri" panose="020F0502020204030204" pitchFamily="34" charset="0"/>
                <a:cs typeface="Calibri" panose="020F0502020204030204" pitchFamily="34" charset="0"/>
              </a:rPr>
              <a:t>Dotacyjne miejsca pracy: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CE92386-ACC9-BEBD-305A-0DB897C21D9E}"/>
              </a:ext>
            </a:extLst>
          </p:cNvPr>
          <p:cNvSpPr txBox="1"/>
          <p:nvPr/>
        </p:nvSpPr>
        <p:spPr>
          <a:xfrm>
            <a:off x="1308848" y="3767138"/>
            <a:ext cx="2698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latin typeface="Calibri" panose="020F0502020204030204" pitchFamily="34" charset="0"/>
                <a:cs typeface="Calibri" panose="020F0502020204030204" pitchFamily="34" charset="0"/>
              </a:rPr>
              <a:t>203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D0A1438-451C-B59E-BDCD-757E485B033D}"/>
              </a:ext>
            </a:extLst>
          </p:cNvPr>
          <p:cNvSpPr txBox="1"/>
          <p:nvPr/>
        </p:nvSpPr>
        <p:spPr>
          <a:xfrm>
            <a:off x="6095983" y="2505031"/>
            <a:ext cx="55939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latin typeface="Calibri" panose="020F0502020204030204" pitchFamily="34" charset="0"/>
                <a:cs typeface="Calibri" panose="020F0502020204030204" pitchFamily="34" charset="0"/>
              </a:rPr>
              <a:t>Dotacyjne miejsca pracy w przeliczeniu na pełne etaty: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581744EE-EA60-9E37-F862-DB759F853B04}"/>
              </a:ext>
            </a:extLst>
          </p:cNvPr>
          <p:cNvSpPr txBox="1"/>
          <p:nvPr/>
        </p:nvSpPr>
        <p:spPr>
          <a:xfrm>
            <a:off x="7543783" y="3767138"/>
            <a:ext cx="2698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latin typeface="Calibri" panose="020F0502020204030204" pitchFamily="34" charset="0"/>
                <a:cs typeface="Calibri" panose="020F0502020204030204" pitchFamily="34" charset="0"/>
              </a:rPr>
              <a:t>171</a:t>
            </a:r>
          </a:p>
        </p:txBody>
      </p:sp>
    </p:spTree>
    <p:extLst>
      <p:ext uri="{BB962C8B-B14F-4D97-AF65-F5344CB8AC3E}">
        <p14:creationId xmlns:p14="http://schemas.microsoft.com/office/powerpoint/2010/main" val="726994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rostokąt 46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49" name="Prostokąt 48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6AD98E83-35C2-C219-5D14-C15B26E9F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64" y="152400"/>
            <a:ext cx="4294985" cy="2865313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083F3D91-50EE-D265-3A92-0820B4E06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729" y="259977"/>
            <a:ext cx="2796988" cy="2796988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4F8CF135-D5DC-15CB-7529-447254E3E7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0163" y="3786467"/>
            <a:ext cx="2953591" cy="2953591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7FC43802-4902-B65F-4882-DD0FF966BB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565" y="3777229"/>
            <a:ext cx="2953591" cy="2953591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9876DC2E-C53D-E507-64A3-D09112B799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5729" y="3718148"/>
            <a:ext cx="3012672" cy="3012672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88106D3A-462D-89B5-8EB1-09E2C16F19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6206" y="404532"/>
            <a:ext cx="4276725" cy="1485900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E7789451-FA58-FCEA-7220-68E4C8C0CC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4315" y="2612055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671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rostokąt 46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sp>
        <p:nvSpPr>
          <p:cNvPr id="49" name="Prostokąt 48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3B1C6B33-888D-1DD6-E9D2-15F4CDA883BA}"/>
              </a:ext>
            </a:extLst>
          </p:cNvPr>
          <p:cNvSpPr txBox="1">
            <a:spLocks/>
          </p:cNvSpPr>
          <p:nvPr/>
        </p:nvSpPr>
        <p:spPr>
          <a:xfrm>
            <a:off x="1066800" y="383359"/>
            <a:ext cx="10058400" cy="83697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i="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dirty="0"/>
              <a:t>Osiągnięte wskaźniki</a:t>
            </a:r>
          </a:p>
        </p:txBody>
      </p:sp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DB5BD01A-46A9-C81F-7B57-62CACD259833}"/>
              </a:ext>
            </a:extLst>
          </p:cNvPr>
          <p:cNvSpPr txBox="1">
            <a:spLocks/>
          </p:cNvSpPr>
          <p:nvPr/>
        </p:nvSpPr>
        <p:spPr>
          <a:xfrm>
            <a:off x="430304" y="1736036"/>
            <a:ext cx="6364943" cy="487095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latin typeface="Tahoma" panose="020B0604030504040204" pitchFamily="34" charset="0"/>
              </a:rPr>
              <a:t>Liczba grup inicjatywnych, które w wyniku działalności OWES wypracowały założenia co do utworzenia podmiotu ekonomii społecznej</a:t>
            </a:r>
          </a:p>
          <a:p>
            <a:r>
              <a:rPr lang="pl-PL" dirty="0">
                <a:latin typeface="Tahoma" panose="020B0604030504040204" pitchFamily="34" charset="0"/>
              </a:rPr>
              <a:t>Liczba osób zagrożonych ubóstwem lub wykluczeniem społecznym objętych wsparciem w programie</a:t>
            </a:r>
          </a:p>
          <a:p>
            <a:r>
              <a:rPr lang="pl-PL" dirty="0">
                <a:latin typeface="Tahoma" panose="020B0604030504040204" pitchFamily="34" charset="0"/>
              </a:rPr>
              <a:t>Liczba podmiotów ekonomii społecznej objętych wsparciem [szt.]	</a:t>
            </a:r>
          </a:p>
          <a:p>
            <a:r>
              <a:rPr lang="pl-PL" dirty="0">
                <a:solidFill>
                  <a:schemeClr val="bg1"/>
                </a:solidFill>
              </a:rPr>
              <a:t>Liczba organizacji pozarządowych prowadzących działalność odpłatną pożytku publicznego lub działalność gospodarczą utworzonych w wyniku działalności OWES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0105D85-7B24-5CD8-C05D-89899F1654F6}"/>
              </a:ext>
            </a:extLst>
          </p:cNvPr>
          <p:cNvSpPr txBox="1"/>
          <p:nvPr/>
        </p:nvSpPr>
        <p:spPr>
          <a:xfrm>
            <a:off x="7736543" y="1736036"/>
            <a:ext cx="402515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lain" startAt="75"/>
            </a:pPr>
            <a:r>
              <a:rPr lang="pl-P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100%</a:t>
            </a:r>
          </a:p>
          <a:p>
            <a:pPr marL="342900" indent="-342900">
              <a:buAutoNum type="arabicPlain" startAt="75"/>
            </a:pPr>
            <a:endParaRPr lang="pl-PL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AutoNum type="arabicPlain" startAt="75"/>
            </a:pPr>
            <a:endParaRPr lang="pl-PL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AutoNum type="arabicPlain" startAt="75"/>
            </a:pPr>
            <a:endParaRPr lang="pl-PL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AutoNum type="arabicPlain" startAt="75"/>
            </a:pPr>
            <a:endParaRPr lang="pl-PL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AutoNum type="arabicPlain" startAt="421"/>
            </a:pPr>
            <a:r>
              <a:rPr lang="pl-P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93,5%</a:t>
            </a:r>
          </a:p>
          <a:p>
            <a:pPr marL="342900" indent="-342900">
              <a:buAutoNum type="arabicPlain" startAt="421"/>
            </a:pPr>
            <a:endParaRPr lang="pl-PL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AutoNum type="arabicPlain" startAt="421"/>
            </a:pPr>
            <a:endParaRPr lang="pl-PL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AutoNum type="arabicPlain" startAt="421"/>
            </a:pPr>
            <a:endParaRPr lang="pl-PL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AutoNum type="arabicPlain" startAt="157"/>
            </a:pPr>
            <a:r>
              <a:rPr lang="pl-P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87%</a:t>
            </a:r>
          </a:p>
          <a:p>
            <a:pPr marL="342900" indent="-342900">
              <a:buAutoNum type="arabicPlain" startAt="157"/>
            </a:pPr>
            <a:endParaRPr lang="pl-PL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AutoNum type="arabicPlain" startAt="157"/>
            </a:pPr>
            <a:endParaRPr lang="pl-PL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l-PL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50               125%</a:t>
            </a:r>
          </a:p>
        </p:txBody>
      </p:sp>
    </p:spTree>
    <p:extLst>
      <p:ext uri="{BB962C8B-B14F-4D97-AF65-F5344CB8AC3E}">
        <p14:creationId xmlns:p14="http://schemas.microsoft.com/office/powerpoint/2010/main" val="1869280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rostokąt 46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49" name="Prostokąt 48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FEC4A951-000F-F55E-1D84-9D6491966470}"/>
              </a:ext>
            </a:extLst>
          </p:cNvPr>
          <p:cNvSpPr txBox="1"/>
          <p:nvPr/>
        </p:nvSpPr>
        <p:spPr>
          <a:xfrm>
            <a:off x="1308848" y="1362960"/>
            <a:ext cx="9161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/>
              <a:t>Współpraca z biznesem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5DBD32CC-AD73-6589-74CB-08DC41623E83}"/>
              </a:ext>
            </a:extLst>
          </p:cNvPr>
          <p:cNvSpPr txBox="1"/>
          <p:nvPr/>
        </p:nvSpPr>
        <p:spPr>
          <a:xfrm>
            <a:off x="1972235" y="2626659"/>
            <a:ext cx="8561294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/>
              <a:t>Śniadania biznesowe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/>
              <a:t>Szkolenie dla biznesu z CSR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 err="1"/>
              <a:t>Webinary</a:t>
            </a:r>
            <a:r>
              <a:rPr lang="pl-PL" dirty="0"/>
              <a:t> dotyczące CSR – m.in. Gościem była firma Farm </a:t>
            </a:r>
            <a:r>
              <a:rPr lang="pl-PL" dirty="0" err="1"/>
              <a:t>Frites</a:t>
            </a:r>
            <a:r>
              <a:rPr lang="pl-PL" dirty="0"/>
              <a:t> Poland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/>
              <a:t>CIO – członek Słupskiej Izby Przemysłowo – Handlowej: udział w wieczorach biznesowych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619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rostokąt 46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49" name="Prostokąt 48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FEC4A951-000F-F55E-1D84-9D6491966470}"/>
              </a:ext>
            </a:extLst>
          </p:cNvPr>
          <p:cNvSpPr txBox="1"/>
          <p:nvPr/>
        </p:nvSpPr>
        <p:spPr>
          <a:xfrm>
            <a:off x="1308848" y="1362960"/>
            <a:ext cx="9161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/>
              <a:t>Współpraca z JST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70DDCB2-13CD-76A5-2B24-C4DF3BE5F867}"/>
              </a:ext>
            </a:extLst>
          </p:cNvPr>
          <p:cNvSpPr txBox="1"/>
          <p:nvPr/>
        </p:nvSpPr>
        <p:spPr>
          <a:xfrm>
            <a:off x="1864659" y="2411506"/>
            <a:ext cx="78261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Model zlecania zadań publicznych PES z wykorzystaniem klauzul społecznych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Animacja JST w zakresie tworzenia 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Udział w spotkaniach gmin </a:t>
            </a:r>
          </a:p>
        </p:txBody>
      </p:sp>
    </p:spTree>
    <p:extLst>
      <p:ext uri="{BB962C8B-B14F-4D97-AF65-F5344CB8AC3E}">
        <p14:creationId xmlns:p14="http://schemas.microsoft.com/office/powerpoint/2010/main" val="631148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rostokąt 46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49" name="Prostokąt 48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FEC4A951-000F-F55E-1D84-9D6491966470}"/>
              </a:ext>
            </a:extLst>
          </p:cNvPr>
          <p:cNvSpPr txBox="1"/>
          <p:nvPr/>
        </p:nvSpPr>
        <p:spPr>
          <a:xfrm>
            <a:off x="1308848" y="1362960"/>
            <a:ext cx="9161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/>
              <a:t>Działania w czasie pandemii: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41E78354-6086-F82D-DD4D-C173CC0E0C4E}"/>
              </a:ext>
            </a:extLst>
          </p:cNvPr>
          <p:cNvSpPr txBox="1"/>
          <p:nvPr/>
        </p:nvSpPr>
        <p:spPr>
          <a:xfrm>
            <a:off x="2061882" y="2590800"/>
            <a:ext cx="76737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Dyżury informacyjne oraz doradztwo dotyczące tarcz antykryzysowych oraz pożyczek z PFR-u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Pomoc w wypełnianiu niezbędnej dokumentacji </a:t>
            </a:r>
          </a:p>
          <a:p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66297001"/>
      </p:ext>
    </p:extLst>
  </p:cSld>
  <p:clrMapOvr>
    <a:masterClrMapping/>
  </p:clrMapOvr>
</p:sld>
</file>

<file path=ppt/theme/theme1.xml><?xml version="1.0" encoding="utf-8"?>
<a:theme xmlns:a="http://schemas.openxmlformats.org/drawingml/2006/main" name="1_RetrospectVTI">
  <a:themeElements>
    <a:clrScheme name="Custom 37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9BA8B7"/>
      </a:accent1>
      <a:accent2>
        <a:srgbClr val="E6A02E"/>
      </a:accent2>
      <a:accent3>
        <a:srgbClr val="BF6A3B"/>
      </a:accent3>
      <a:accent4>
        <a:srgbClr val="92987A"/>
      </a:accent4>
      <a:accent5>
        <a:srgbClr val="857659"/>
      </a:accent5>
      <a:accent6>
        <a:srgbClr val="A0988C"/>
      </a:accent6>
      <a:hlink>
        <a:srgbClr val="00B0F0"/>
      </a:hlink>
      <a:folHlink>
        <a:srgbClr val="738F97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950_TF56160789" id="{322F98B7-A80C-4988-AFAA-78CFE7AA476F}" vid="{F3BB283F-3ABA-4679-A0D8-972A395C2975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{EDAF11AB-B6F4-4CFE-8CA3-FF7D827794E0}tf56160789_win32</Template>
  <TotalTime>177</TotalTime>
  <Words>245</Words>
  <Application>Microsoft Office PowerPoint</Application>
  <PresentationFormat>Panoramiczny</PresentationFormat>
  <Paragraphs>48</Paragraphs>
  <Slides>11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7" baseType="lpstr">
      <vt:lpstr>Arial</vt:lpstr>
      <vt:lpstr>Bookman Old Style</vt:lpstr>
      <vt:lpstr>Calibri</vt:lpstr>
      <vt:lpstr>Franklin Gothic Book</vt:lpstr>
      <vt:lpstr>Tahoma</vt:lpstr>
      <vt:lpstr>1_RetrospectVTI</vt:lpstr>
      <vt:lpstr>Ośrodek Wsparcia Ekonomii Społecznej w subregionie słupskim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Ośrodek Wsparcia Ekonomii Społecznej w subregionie słupskim</dc:title>
  <dc:creator>Patrycja Czawlytko</dc:creator>
  <cp:lastModifiedBy>Patrycja Czawlytko</cp:lastModifiedBy>
  <cp:revision>8</cp:revision>
  <dcterms:created xsi:type="dcterms:W3CDTF">2023-01-29T12:21:36Z</dcterms:created>
  <dcterms:modified xsi:type="dcterms:W3CDTF">2023-01-29T17:10:50Z</dcterms:modified>
</cp:coreProperties>
</file>