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2" r:id="rId2"/>
  </p:sldMasterIdLst>
  <p:notesMasterIdLst>
    <p:notesMasterId r:id="rId12"/>
  </p:notesMasterIdLst>
  <p:sldIdLst>
    <p:sldId id="462" r:id="rId3"/>
    <p:sldId id="825" r:id="rId4"/>
    <p:sldId id="836" r:id="rId5"/>
    <p:sldId id="837" r:id="rId6"/>
    <p:sldId id="831" r:id="rId7"/>
    <p:sldId id="832" r:id="rId8"/>
    <p:sldId id="833" r:id="rId9"/>
    <p:sldId id="834" r:id="rId10"/>
    <p:sldId id="418" r:id="rId11"/>
  </p:sldIdLst>
  <p:sldSz cx="9144000" cy="6858000" type="screen4x3"/>
  <p:notesSz cx="7104063" cy="1023461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zub-Jechna Anna" initials="BA" lastIdx="1" clrIdx="0">
    <p:extLst>
      <p:ext uri="{19B8F6BF-5375-455C-9EA6-DF929625EA0E}">
        <p15:presenceInfo xmlns:p15="http://schemas.microsoft.com/office/powerpoint/2012/main" userId="S-1-5-21-352459600-126056257-345019615-1111" providerId="AD"/>
      </p:ext>
    </p:extLst>
  </p:cmAuthor>
  <p:cmAuthor id="2" name="Michałowska Agata" initials="MA" lastIdx="3" clrIdx="1">
    <p:extLst>
      <p:ext uri="{19B8F6BF-5375-455C-9EA6-DF929625EA0E}">
        <p15:presenceInfo xmlns:p15="http://schemas.microsoft.com/office/powerpoint/2012/main" userId="Michałowska Aga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2060"/>
    <a:srgbClr val="BD0019"/>
    <a:srgbClr val="FFFF99"/>
    <a:srgbClr val="33CC33"/>
    <a:srgbClr val="006600"/>
    <a:srgbClr val="FF0000"/>
    <a:srgbClr val="000099"/>
    <a:srgbClr val="0033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90" autoAdjust="0"/>
    <p:restoredTop sz="95268" autoAdjust="0"/>
  </p:normalViewPr>
  <p:slideViewPr>
    <p:cSldViewPr>
      <p:cViewPr varScale="1">
        <p:scale>
          <a:sx n="79" d="100"/>
          <a:sy n="79" d="100"/>
        </p:scale>
        <p:origin x="161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0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hallmann\Desktop\Alokacja%20C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ehallmann\Desktop\Alokacja%20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79012850666394"/>
          <c:y val="5.4491265575732938E-2"/>
          <c:w val="0.52759723216416132"/>
          <c:h val="0.83014010583962938"/>
        </c:manualLayout>
      </c:layout>
      <c:doughnutChart>
        <c:varyColors val="1"/>
        <c:ser>
          <c:idx val="0"/>
          <c:order val="0"/>
          <c:spPr>
            <a:effectLst/>
            <a:scene3d>
              <a:camera prst="orthographicFront"/>
              <a:lightRig rig="threePt" dir="t"/>
            </a:scene3d>
            <a:sp3d>
              <a:bevelT w="0" h="0"/>
            </a:sp3d>
          </c:spPr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B92D-409B-A7DF-6E1DBB9D71F9}"/>
              </c:ext>
            </c:extLst>
          </c:dPt>
          <c:dPt>
            <c:idx val="1"/>
            <c:bubble3D val="0"/>
            <c:explosion val="10"/>
            <c:spPr>
              <a:solidFill>
                <a:srgbClr val="80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B92D-409B-A7DF-6E1DBB9D71F9}"/>
              </c:ext>
            </c:extLst>
          </c:dPt>
          <c:dLbls>
            <c:dLbl>
              <c:idx val="0"/>
              <c:layout>
                <c:manualLayout>
                  <c:x val="-0.13931300497262755"/>
                  <c:y val="0.107339155345098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70BF8C92-C453-4572-83CD-F63178342998}" type="CELLRANGE">
                      <a:rPr lang="en-US"/>
                      <a:pPr>
                        <a:defRPr sz="16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[ZAKRES KOMÓREK]</a:t>
                    </a:fld>
                    <a:endParaRPr lang="pl-PL"/>
                  </a:p>
                </c:rich>
              </c:tx>
              <c:numFmt formatCode="0.0,,&quot; mln EUR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024328235560028"/>
                      <c:h val="8.6310822353493341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B92D-409B-A7DF-6E1DBB9D71F9}"/>
                </c:ext>
              </c:extLst>
            </c:dLbl>
            <c:dLbl>
              <c:idx val="1"/>
              <c:layout>
                <c:manualLayout>
                  <c:x val="4.329004329004333E-2"/>
                  <c:y val="-5.8194258310269496E-2"/>
                </c:manualLayout>
              </c:layout>
              <c:tx>
                <c:rich>
                  <a:bodyPr/>
                  <a:lstStyle/>
                  <a:p>
                    <a:fld id="{59A0D298-28B2-4A8D-88AA-9AD25F18D7C1}" type="CELLRANGE">
                      <a:rPr lang="en-US" sz="1600"/>
                      <a:pPr/>
                      <a:t>[ZAKRES KOMÓREK]</a:t>
                    </a:fld>
                    <a:endParaRPr lang="pl-PL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B92D-409B-A7DF-6E1DBB9D71F9}"/>
                </c:ext>
              </c:extLst>
            </c:dLbl>
            <c:numFmt formatCode="0.0,,&quot; mln EUR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Arkusz2!$B$8:$B$9</c:f>
              <c:strCache>
                <c:ptCount val="2"/>
                <c:pt idx="0">
                  <c:v>EFRR</c:v>
                </c:pt>
                <c:pt idx="1">
                  <c:v>EFS</c:v>
                </c:pt>
              </c:strCache>
            </c:strRef>
          </c:cat>
          <c:val>
            <c:numRef>
              <c:f>Arkusz2!$C$8:$C$9</c:f>
              <c:numCache>
                <c:formatCode>General</c:formatCode>
                <c:ptCount val="2"/>
                <c:pt idx="0">
                  <c:v>1254414458</c:v>
                </c:pt>
                <c:pt idx="1">
                  <c:v>497393865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Arkusz2!$D$8:$D$9</c15:f>
                <c15:dlblRangeCache>
                  <c:ptCount val="2"/>
                  <c:pt idx="0">
                    <c:v>1 254 mln EUR</c:v>
                  </c:pt>
                  <c:pt idx="1">
                    <c:v>497 mln EUR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B92D-409B-A7DF-6E1DBB9D71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3.4632034632034632E-2"/>
          <c:y val="0.86142994520302552"/>
          <c:w val="0.30343440024542384"/>
          <c:h val="0.114943317820842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pl-PL" sz="2000" b="1" dirty="0"/>
              <a:t>Alokacja w mln EUR</a:t>
            </a:r>
          </a:p>
        </c:rich>
      </c:tx>
      <c:layout>
        <c:manualLayout>
          <c:xMode val="edge"/>
          <c:yMode val="edge"/>
          <c:x val="0.43235043760324804"/>
          <c:y val="6.17747173508961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36795984656675579"/>
          <c:y val="0.14525518291394854"/>
          <c:w val="0.56129947549687464"/>
          <c:h val="0.70369939333814235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>
              <a:gsLst>
                <a:gs pos="0">
                  <a:srgbClr val="8B0012"/>
                </a:gs>
                <a:gs pos="74000">
                  <a:srgbClr val="B80019"/>
                </a:gs>
                <a:gs pos="83000">
                  <a:srgbClr val="BD001B"/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Arkusz1!$B$2:$B$11</c:f>
              <c:strCache>
                <c:ptCount val="10"/>
                <c:pt idx="0">
                  <c:v>Rynek pracy</c:v>
                </c:pt>
                <c:pt idx="1">
                  <c:v>Modernizacja instytucji rynku pracy</c:v>
                </c:pt>
                <c:pt idx="2">
                  <c:v>Kobiety na rynku pracy</c:v>
                </c:pt>
                <c:pt idx="3">
                  <c:v>Zdrowe starzenie się i adaptacyjność pracowników</c:v>
                </c:pt>
                <c:pt idx="4">
                  <c:v>Edukacja</c:v>
                </c:pt>
                <c:pt idx="5">
                  <c:v>Kształcenie ustawiczne</c:v>
                </c:pt>
                <c:pt idx="6">
                  <c:v>Włączenie społeczne i ekonomia społeczna</c:v>
                </c:pt>
                <c:pt idx="7">
                  <c:v>Integracja migrantów</c:v>
                </c:pt>
                <c:pt idx="8">
                  <c:v>Usługi społeczne i zdrowotne</c:v>
                </c:pt>
                <c:pt idx="9">
                  <c:v>Aktywność obywatelska</c:v>
                </c:pt>
              </c:strCache>
            </c:strRef>
          </c:cat>
          <c:val>
            <c:numRef>
              <c:f>Arkusz1!$D$2:$D$11</c:f>
              <c:numCache>
                <c:formatCode>#,##0</c:formatCode>
                <c:ptCount val="10"/>
                <c:pt idx="0">
                  <c:v>68481438</c:v>
                </c:pt>
                <c:pt idx="1">
                  <c:v>3027511</c:v>
                </c:pt>
                <c:pt idx="2">
                  <c:v>11500000</c:v>
                </c:pt>
                <c:pt idx="3">
                  <c:v>19665066</c:v>
                </c:pt>
                <c:pt idx="4">
                  <c:v>156302747</c:v>
                </c:pt>
                <c:pt idx="5">
                  <c:v>57343888</c:v>
                </c:pt>
                <c:pt idx="6">
                  <c:v>35247600</c:v>
                </c:pt>
                <c:pt idx="7">
                  <c:v>18118682</c:v>
                </c:pt>
                <c:pt idx="8">
                  <c:v>99050221</c:v>
                </c:pt>
                <c:pt idx="9">
                  <c:v>8500000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6-47B4-98AE-21DF5C7949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45564208"/>
        <c:axId val="1545564624"/>
      </c:barChart>
      <c:catAx>
        <c:axId val="1545564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1545564624"/>
        <c:crosses val="autoZero"/>
        <c:auto val="1"/>
        <c:lblAlgn val="ctr"/>
        <c:lblOffset val="100"/>
        <c:noMultiLvlLbl val="0"/>
      </c:catAx>
      <c:valAx>
        <c:axId val="1545564624"/>
        <c:scaling>
          <c:orientation val="minMax"/>
          <c:max val="175000000.00000003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pl-PL" sz="1400" b="0"/>
                  <a:t>Mln</a:t>
                </a:r>
                <a:r>
                  <a:rPr lang="pl-PL" sz="1400" b="0" baseline="0"/>
                  <a:t> EUR</a:t>
                </a:r>
                <a:endParaRPr lang="pl-PL" sz="1400" b="0"/>
              </a:p>
            </c:rich>
          </c:tx>
          <c:layout>
            <c:manualLayout>
              <c:xMode val="edge"/>
              <c:yMode val="edge"/>
              <c:x val="0.8769157097624074"/>
              <c:y val="0.924012551031106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pl-PL"/>
            </a:p>
          </c:txPr>
        </c:title>
        <c:numFmt formatCode="#,##0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1545564208"/>
        <c:crosses val="autoZero"/>
        <c:crossBetween val="between"/>
        <c:minorUnit val="50000000"/>
        <c:dispUnits>
          <c:builtInUnit val="millions"/>
          <c:dispUnitsLbl>
            <c:tx>
              <c:rich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r>
                    <a:rPr lang="pl-PL"/>
                    <a:t> 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</c:dispUnitsLbl>
        </c:dispUnits>
      </c:valAx>
      <c:spPr>
        <a:solidFill>
          <a:sysClr val="window" lastClr="FFFFFF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pl-P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695" cy="5123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676" y="0"/>
            <a:ext cx="3077695" cy="5123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65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38" y="4861156"/>
            <a:ext cx="5683589" cy="46058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674"/>
            <a:ext cx="3077695" cy="5123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676" y="9720674"/>
            <a:ext cx="3077695" cy="5123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F3F16C-C56F-4631-A8B5-6731301A01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544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41529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27619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64190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/>
          </a:p>
        </p:txBody>
      </p:sp>
      <p:sp>
        <p:nvSpPr>
          <p:cNvPr id="25604" name="Symbol zastępczy numeru slajdu 3"/>
          <p:cNvSpPr txBox="1">
            <a:spLocks noGrp="1"/>
          </p:cNvSpPr>
          <p:nvPr/>
        </p:nvSpPr>
        <p:spPr bwMode="auto">
          <a:xfrm>
            <a:off x="3925351" y="9428165"/>
            <a:ext cx="300174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D3D31-4EC4-48D6-BF5B-995038A9E00A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8614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1A83C918-7328-4F85-967A-229A3222E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059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A0609119-7625-47FC-9F47-48E4483BFD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3568" y="4485309"/>
            <a:ext cx="7831782" cy="76676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1CDAEB13-EAF8-4D72-9966-E7A12EF73D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304" y="807353"/>
            <a:ext cx="9144000" cy="79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97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01B0-CC05-4F9D-8AC4-C7146925568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739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19D30-08FD-4139-82A6-51CD8238EE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7913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1861-2D38-49CF-A96E-4152268B865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075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BA4-49FC-4C16-8FFD-8B7EA2CD17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13856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CA1A01-0599-4314-81DE-7AE654D44F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C19CFA6-4AF5-4D25-84DC-D0999D808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64BC5FC-FF2F-45F8-85CA-D39C0FCAA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C627A08-D46F-4D08-9937-16072F4F8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D94A505-EA96-43CE-97D2-932EDCEF2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1D4D-E78D-4DCB-A159-DEA945C25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5452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5E929F-BF78-4656-9406-626A2D48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4EE034-FC38-4D59-9A59-F4156E7BF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82CB01B-6ECE-4CF3-90DF-CB27B29AF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87477D0-BB49-49CA-89F0-929E18F97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6DE0366-6788-4A0B-A7A8-9D422881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1D4D-E78D-4DCB-A159-DEA945C25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0695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59B99D-40D0-4B04-B7CD-EE8E7C3EC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A3A0B88-5C22-4160-B678-61728B758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9205157-8129-4332-9B64-62658C956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5040343-A2BE-45D2-BC0A-AC076C7EA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37F30FD-7DFC-4E3F-A4A3-7136BC0A8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1D4D-E78D-4DCB-A159-DEA945C25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5403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4389FE-8AC3-432C-9A14-B5A1FF1C8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7EE506-9E3A-4904-B548-F3900D86A7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9A51357-4ABB-477F-99FE-B7037010F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C8497DD-91F5-46A9-9732-4E164F741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5DB1FBF-145F-4836-A941-B042232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0C2E8E5-2A97-4A1A-83B6-BF7CE2CC7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1D4D-E78D-4DCB-A159-DEA945C25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1169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C62E1F-F999-49E4-9B36-B4C26E4EC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D7652BC-ECC8-4568-980F-08A326431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BBB53AC-7C6A-4DBF-8480-298ADC9DF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268D512-17AE-4E01-AE52-3723273F85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B0E4212-A750-4AAD-95F7-D63AF57A75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6595736-9464-4D7A-A73A-B0F7C481B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AEA8B04-E082-4890-90BF-605BC0667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4B11EFF-06EA-4B92-A787-D192F147E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1D4D-E78D-4DCB-A159-DEA945C25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45077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826036-4AB5-4BF4-8B68-7B1A909C2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580CC5C-1B4D-41D6-9C2F-505EE804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6339D65-9F5B-4241-B9E9-98B91EE77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270E7EC-D41F-4D3B-86D7-8013F678A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1D4D-E78D-4DCB-A159-DEA945C25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839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16016" y="75623"/>
            <a:ext cx="4320480" cy="820391"/>
          </a:xfrm>
          <a:prstGeom prst="rect">
            <a:avLst/>
          </a:prstGeom>
        </p:spPr>
        <p:txBody>
          <a:bodyPr anchor="ctr"/>
          <a:lstStyle>
            <a:lvl1pPr algn="l"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4000"/>
              </a:lnSpc>
              <a:spcBef>
                <a:spcPts val="600"/>
              </a:spcBef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lnSpc>
                <a:spcPct val="114000"/>
              </a:lnSpc>
              <a:spcBef>
                <a:spcPts val="600"/>
              </a:spcBef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ct val="114000"/>
              </a:lnSpc>
              <a:spcBef>
                <a:spcPts val="600"/>
              </a:spcBef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ct val="114000"/>
              </a:lnSpc>
              <a:spcBef>
                <a:spcPts val="600"/>
              </a:spcBef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ct val="114000"/>
              </a:lnSpc>
              <a:spcBef>
                <a:spcPts val="600"/>
              </a:spcBef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44408" y="6245225"/>
            <a:ext cx="442392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7415-57E6-43A7-A0D2-8B7DAF8444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465713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0DD60F1-37B4-4B22-B96E-FC16F5912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3822D68-38D8-4478-8D72-0E4C271D0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9E3E1F4-9A70-4321-A3C2-1FA4D5017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1D4D-E78D-4DCB-A159-DEA945C25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4804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51240C-BBBF-4E1E-A8C8-8C09391D1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B0D86B-77E0-4141-9876-008895A5F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81A9B94-88B5-42F9-B04E-857000BAA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2706117-3C71-4178-90AC-87302B110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FB6A6D1-8655-4656-9037-96A29A579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31BF395-B710-4F92-861B-08CDEEB3C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1D4D-E78D-4DCB-A159-DEA945C25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9059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79103B-503A-434E-8EBB-21D9A7839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1237AE3-9939-4248-8A5C-55018BD06F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97F4CFC-7620-40CE-9387-8A3A32DCA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3678025-0090-40DF-8655-F15B49B6B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E59FCF1-4602-4E87-8BE4-DBED57AD9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75DD76A-D7FA-4AEF-A765-BD09404B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1D4D-E78D-4DCB-A159-DEA945C25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91606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D157A0-CA67-4175-B28F-A152EC182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B5EAC05-932E-4B6A-B1A5-18230F405F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9F868AE-AF74-470D-966F-7ACD77A6D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660B47F-3D15-4E6D-92AC-D72036A0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15D8EDA-56F4-4F30-999C-50B788143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1D4D-E78D-4DCB-A159-DEA945C25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45484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45E782C-EA55-4E6B-A51F-E0FF16DB80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6F84308-AB05-4EB8-826E-4605D1161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A696DD3-275F-4491-A9F3-986B9B8E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940175A-9AFF-4554-8559-1E2B0F178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CBAB835-4721-430F-BF77-A1B94FC8D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1D4D-E78D-4DCB-A159-DEA945C25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155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8613-7990-436A-9679-3AB84D662C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0682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7F22-4254-462D-B62F-85BF0961A83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728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C3DFD-EA56-406C-B9EA-589B968C16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968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44408" y="6245225"/>
            <a:ext cx="442392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7F1EF-B192-4D58-956B-F02DE1C20BE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215694BA-130D-40CF-9CDF-A62F1A4330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92696"/>
            <a:ext cx="9144000" cy="798576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33B94BB9-6D2B-4390-AFEC-C6E1946408D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21477" y="5085184"/>
            <a:ext cx="2158171" cy="719390"/>
          </a:xfrm>
          <a:prstGeom prst="rect">
            <a:avLst/>
          </a:prstGeom>
        </p:spPr>
      </p:pic>
      <p:sp>
        <p:nvSpPr>
          <p:cNvPr id="12" name="Tytuł 11">
            <a:extLst>
              <a:ext uri="{FF2B5EF4-FFF2-40B4-BE49-F238E27FC236}">
                <a16:creationId xmlns:a16="http://schemas.microsoft.com/office/drawing/2014/main" id="{D68EEF8E-97EC-431D-AD82-227FDEF3BF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212" y="262544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pl-PL" dirty="0"/>
              <a:t>Dziękuję za uwagę.</a:t>
            </a:r>
          </a:p>
        </p:txBody>
      </p:sp>
    </p:spTree>
    <p:extLst>
      <p:ext uri="{BB962C8B-B14F-4D97-AF65-F5344CB8AC3E}">
        <p14:creationId xmlns:p14="http://schemas.microsoft.com/office/powerpoint/2010/main" val="76084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0CF4-BEBD-43EC-98EC-7492878D20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546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2E37-1724-49FD-8DC6-9095286FE2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38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5869-E3E3-4173-B82A-309AC28639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402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D7375E-280A-4CC7-9D24-FD119A84CF9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FB070F5-E1DA-4EB2-91AD-8B5F0A3F6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B68B3CF-EDDA-4278-9B56-6CADE5E54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2F521C0-C606-4641-BEF5-C5952992EF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FD28D87-EAA1-475B-BD21-CBFD82C575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34B7137-6363-432F-8ABB-0E916917A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71D4D-E78D-4DCB-A159-DEA945C25C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>
            <a:extLst>
              <a:ext uri="{FF2B5EF4-FFF2-40B4-BE49-F238E27FC236}">
                <a16:creationId xmlns:a16="http://schemas.microsoft.com/office/drawing/2014/main" id="{1682021E-01AF-447B-BE63-35D9BBA9B6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520" y="2564904"/>
            <a:ext cx="8784976" cy="172819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3200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Fundusze Europejskie dla Pomorza 2021-2027</a:t>
            </a:r>
            <a:br>
              <a:rPr lang="pl-PL" sz="3200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</a:br>
            <a:r>
              <a:rPr lang="pl-PL" sz="32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- Europejski Fundusz Społeczny +</a:t>
            </a:r>
            <a:endParaRPr lang="pl-PL" sz="2400" b="1" dirty="0">
              <a:solidFill>
                <a:schemeClr val="bg1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8A5538D1-BEDB-424D-91E8-1BF372684A9A}"/>
              </a:ext>
            </a:extLst>
          </p:cNvPr>
          <p:cNvSpPr txBox="1"/>
          <p:nvPr/>
        </p:nvSpPr>
        <p:spPr>
          <a:xfrm>
            <a:off x="467544" y="5013176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Marcin Fuchs</a:t>
            </a:r>
          </a:p>
          <a:p>
            <a:pPr algn="ctr"/>
            <a:r>
              <a:rPr lang="pl-PL" dirty="0">
                <a:solidFill>
                  <a:schemeClr val="bg1"/>
                </a:solidFill>
              </a:rPr>
              <a:t>Dyrektor Departamentu</a:t>
            </a:r>
          </a:p>
          <a:p>
            <a:pPr algn="ctr"/>
            <a:r>
              <a:rPr lang="pl-PL" dirty="0">
                <a:solidFill>
                  <a:schemeClr val="bg1"/>
                </a:solidFill>
              </a:rPr>
              <a:t>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415168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2">
            <a:extLst>
              <a:ext uri="{FF2B5EF4-FFF2-40B4-BE49-F238E27FC236}">
                <a16:creationId xmlns:a16="http://schemas.microsoft.com/office/drawing/2014/main" id="{C0129383-4330-4788-BB9A-B5BEF3D15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2200" y="260648"/>
            <a:ext cx="2699792" cy="504056"/>
          </a:xfrm>
        </p:spPr>
        <p:txBody>
          <a:bodyPr>
            <a:noAutofit/>
          </a:bodyPr>
          <a:lstStyle/>
          <a:p>
            <a:pPr algn="l"/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FEP 2021 - 2027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58850304-7AEA-4332-B0CD-A0DE2969BA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19672" y="1456184"/>
            <a:ext cx="5688632" cy="1972816"/>
          </a:xfrm>
        </p:spPr>
        <p:txBody>
          <a:bodyPr/>
          <a:lstStyle/>
          <a:p>
            <a:pPr marL="0" indent="0" algn="ctr">
              <a:buNone/>
            </a:pPr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Europejski Fundusz Społeczny Plus w projekcie FEP 2021 - 2027</a:t>
            </a:r>
            <a:endParaRPr lang="pl-PL" dirty="0"/>
          </a:p>
        </p:txBody>
      </p:sp>
      <p:pic>
        <p:nvPicPr>
          <p:cNvPr id="10" name="Obraz 2">
            <a:extLst>
              <a:ext uri="{FF2B5EF4-FFF2-40B4-BE49-F238E27FC236}">
                <a16:creationId xmlns:a16="http://schemas.microsoft.com/office/drawing/2014/main" id="{81E6F8AC-0B4F-4063-8FD0-0CFC1D3FF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988" y="3429000"/>
            <a:ext cx="1620000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766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A8ED33-9ECA-4F33-8660-D89CA505E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0012" y="136525"/>
            <a:ext cx="4285388" cy="653133"/>
          </a:xfrm>
        </p:spPr>
        <p:txBody>
          <a:bodyPr/>
          <a:lstStyle/>
          <a:p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FEP 2021 – 2027 - Alokacja</a:t>
            </a: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DC0C4D74-778C-46FB-B415-6BEBBEF36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87415-57E6-43A7-A0D2-8B7DAF8444CC}" type="slidenum">
              <a:rPr lang="pl-PL" altLang="pl-PL" smtClean="0"/>
              <a:pPr>
                <a:defRPr/>
              </a:pPr>
              <a:t>3</a:t>
            </a:fld>
            <a:endParaRPr lang="pl-PL" altLang="pl-PL"/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8DAA920F-E32D-43FC-9BAD-8421F1BD6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0122769"/>
              </p:ext>
            </p:extLst>
          </p:nvPr>
        </p:nvGraphicFramePr>
        <p:xfrm>
          <a:off x="359490" y="1196752"/>
          <a:ext cx="8555910" cy="5145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6471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44A527-47C6-4445-BC15-58785F5A2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856" y="75623"/>
            <a:ext cx="5760640" cy="820391"/>
          </a:xfrm>
        </p:spPr>
        <p:txBody>
          <a:bodyPr/>
          <a:lstStyle/>
          <a:p>
            <a:r>
              <a:rPr lang="pl-PL" altLang="pl-PL" sz="2400" dirty="0">
                <a:latin typeface="Arial" panose="020B0604020202020204" pitchFamily="34" charset="0"/>
                <a:cs typeface="Arial" panose="020B0604020202020204" pitchFamily="34" charset="0"/>
              </a:rPr>
              <a:t>FEP 2021 – 2027 - Obszary interwencji</a:t>
            </a:r>
            <a:endParaRPr lang="pl-PL" sz="2400" dirty="0"/>
          </a:p>
        </p:txBody>
      </p:sp>
      <p:graphicFrame>
        <p:nvGraphicFramePr>
          <p:cNvPr id="4" name="Wykres 3" descr="Wykres słupkowy pokazujący alokację w PLN w podziale na obszary interwencji EFS:&#10;Edukacja - 605 mln PLN&#10;Zatrudnienie - 883 mln PLN&#10;Integracja - 538 mln PLN&#10;Integracja imigrantów - 21 mln PLN">
            <a:extLst>
              <a:ext uri="{FF2B5EF4-FFF2-40B4-BE49-F238E27FC236}">
                <a16:creationId xmlns:a16="http://schemas.microsoft.com/office/drawing/2014/main" id="{6E746828-B0C3-47AF-850B-B814AB4B20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9061635"/>
              </p:ext>
            </p:extLst>
          </p:nvPr>
        </p:nvGraphicFramePr>
        <p:xfrm>
          <a:off x="107504" y="896014"/>
          <a:ext cx="9036496" cy="5961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2593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2">
            <a:extLst>
              <a:ext uri="{FF2B5EF4-FFF2-40B4-BE49-F238E27FC236}">
                <a16:creationId xmlns:a16="http://schemas.microsoft.com/office/drawing/2014/main" id="{C0129383-4330-4788-BB9A-B5BEF3D15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160" y="260648"/>
            <a:ext cx="3059832" cy="504056"/>
          </a:xfrm>
        </p:spPr>
        <p:txBody>
          <a:bodyPr>
            <a:noAutofit/>
          </a:bodyPr>
          <a:lstStyle/>
          <a:p>
            <a:pPr algn="l"/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FEP 2021 – 2027 (7)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8CC26F-90C0-4878-B2D4-A35FED3D6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512" y="1083151"/>
            <a:ext cx="8784976" cy="5514201"/>
          </a:xfrm>
        </p:spPr>
        <p:txBody>
          <a:bodyPr/>
          <a:lstStyle/>
          <a:p>
            <a:pPr marL="0" indent="0">
              <a:lnSpc>
                <a:spcPct val="114000"/>
              </a:lnSpc>
              <a:spcBef>
                <a:spcPts val="1200"/>
              </a:spcBef>
              <a:buNone/>
            </a:pPr>
            <a:r>
              <a:rPr lang="pl-PL" sz="2000" b="1" dirty="0">
                <a:solidFill>
                  <a:schemeClr val="accent2"/>
                </a:solidFill>
              </a:rPr>
              <a:t>Cel (h) dotyczący aktywnego włączenia społecznego oraz ekonomii społecznej</a:t>
            </a:r>
            <a:endParaRPr lang="pl-PL" sz="1800" dirty="0"/>
          </a:p>
          <a:p>
            <a:pPr>
              <a:lnSpc>
                <a:spcPct val="114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z="1800" b="1" dirty="0">
                <a:solidFill>
                  <a:srgbClr val="FF0000"/>
                </a:solidFill>
              </a:rPr>
              <a:t>Projekty ukierunkowane na aktywizację społeczną i zawodową osób zagrożonych ubóstwem lub wykluczeniem społecznym oraz osób biernych zawodowo, w tym m.in. wsparcie nowych lub istniejących podmiotów reintegracyjnych (</a:t>
            </a:r>
            <a:r>
              <a:rPr lang="pl-PL" sz="1800" b="1" u="sng" dirty="0">
                <a:solidFill>
                  <a:srgbClr val="FF0000"/>
                </a:solidFill>
              </a:rPr>
              <a:t>CIS, KIS, WTZ i ZAZ</a:t>
            </a:r>
            <a:r>
              <a:rPr lang="pl-PL" sz="1800" b="1" dirty="0">
                <a:solidFill>
                  <a:srgbClr val="FF0000"/>
                </a:solidFill>
              </a:rPr>
              <a:t>);</a:t>
            </a:r>
          </a:p>
          <a:p>
            <a:pPr>
              <a:lnSpc>
                <a:spcPct val="114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z="1800" dirty="0"/>
              <a:t>Projekty w ramach programów </a:t>
            </a:r>
            <a:r>
              <a:rPr lang="pl-PL" sz="1800" b="1" dirty="0"/>
              <a:t>rewitalizacji</a:t>
            </a:r>
            <a:r>
              <a:rPr lang="pl-PL" sz="1800" dirty="0"/>
              <a:t> (zintegrowane z EFRR);</a:t>
            </a:r>
          </a:p>
          <a:p>
            <a:pPr>
              <a:lnSpc>
                <a:spcPct val="114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z="1800" dirty="0"/>
              <a:t>Działania koordynowane przez SWP dotyczące stworzenia regionalnego systemu wsparcia oraz rozwoju aktywności zawodowej i społecznej </a:t>
            </a:r>
            <a:r>
              <a:rPr lang="pl-PL" sz="1800" b="1" dirty="0"/>
              <a:t>seniorów</a:t>
            </a:r>
            <a:r>
              <a:rPr lang="pl-PL" sz="1800" dirty="0"/>
              <a:t>;</a:t>
            </a:r>
          </a:p>
          <a:p>
            <a:pPr>
              <a:lnSpc>
                <a:spcPct val="114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z="1800" dirty="0"/>
              <a:t>Projekty ukierunkowane na rozwój </a:t>
            </a:r>
            <a:r>
              <a:rPr lang="pl-PL" sz="1800" b="1" dirty="0"/>
              <a:t>ekonomii społecznej</a:t>
            </a:r>
            <a:r>
              <a:rPr lang="pl-PL" sz="1800" dirty="0"/>
              <a:t>;</a:t>
            </a:r>
          </a:p>
          <a:p>
            <a:pPr>
              <a:lnSpc>
                <a:spcPct val="114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z="1800" dirty="0"/>
              <a:t>Działania koordynowane przez SWP służące podnoszeniu wiedzy i świadomości wszystkich mieszkańców województwa w obszarze aktywności obywatelskiej, różnorodności kulturowej oraz równego traktowania i niedyskryminacji.</a:t>
            </a:r>
          </a:p>
        </p:txBody>
      </p:sp>
    </p:spTree>
    <p:extLst>
      <p:ext uri="{BB962C8B-B14F-4D97-AF65-F5344CB8AC3E}">
        <p14:creationId xmlns:p14="http://schemas.microsoft.com/office/powerpoint/2010/main" val="2686517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2">
            <a:extLst>
              <a:ext uri="{FF2B5EF4-FFF2-40B4-BE49-F238E27FC236}">
                <a16:creationId xmlns:a16="http://schemas.microsoft.com/office/drawing/2014/main" id="{C0129383-4330-4788-BB9A-B5BEF3D15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160" y="260648"/>
            <a:ext cx="3059832" cy="504056"/>
          </a:xfrm>
        </p:spPr>
        <p:txBody>
          <a:bodyPr>
            <a:noAutofit/>
          </a:bodyPr>
          <a:lstStyle/>
          <a:p>
            <a:pPr algn="l"/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FEP 2021 – 2027 (8)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8CC26F-90C0-4878-B2D4-A35FED3D6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8784976" cy="5328592"/>
          </a:xfrm>
        </p:spPr>
        <p:txBody>
          <a:bodyPr/>
          <a:lstStyle/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pl-PL" sz="2000" b="1" dirty="0">
                <a:solidFill>
                  <a:schemeClr val="accent2"/>
                </a:solidFill>
              </a:rPr>
              <a:t>Cel (i) dotyczący integracji społeczno-gospodarczej obywateli państw trzecich, w tym migrantów </a:t>
            </a:r>
            <a:endParaRPr lang="pl-PL" sz="2000" dirty="0"/>
          </a:p>
          <a:p>
            <a:pPr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2000" dirty="0"/>
              <a:t>Kompleksowe przedsięwzięcia realizowane przez JST (w tym w ramach instrumentu terytorialnego ZIT - Zintegrowane Inwestycje Terytorialne) </a:t>
            </a:r>
            <a:br>
              <a:rPr lang="pl-PL" sz="2000" dirty="0"/>
            </a:br>
            <a:r>
              <a:rPr lang="pl-PL" sz="2000" dirty="0"/>
              <a:t>w celu </a:t>
            </a:r>
            <a:r>
              <a:rPr lang="pl-PL" sz="2000" b="1" dirty="0"/>
              <a:t>systemowej integracji imigrantów</a:t>
            </a:r>
            <a:r>
              <a:rPr lang="pl-PL" sz="2000" dirty="0"/>
              <a:t>, wykorzystujące w pierwszej kolejności ogólnie dostępne instrumenty włączenia i aktywizacji społecznej, zawodowej, edukacyjnej;</a:t>
            </a:r>
          </a:p>
          <a:p>
            <a:pPr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2000" dirty="0"/>
              <a:t>Działania koordynowane przez SWP obejmujące m.in. podwyższanie kompetencji pracowników instytucji publicznych oraz organizacji pozarządowych w zakresie integracji imigrantów, budowanie standardów obsługi imigrantów, działania sieciujące, wsparcie pracodawców, organizacji pracodawców oraz IOB w obszarze prawnych aspektów zatrudnienia migrantów, a także analizy, badania i monitoring sytuacji </a:t>
            </a:r>
            <a:br>
              <a:rPr lang="pl-PL" sz="2000" dirty="0"/>
            </a:br>
            <a:r>
              <a:rPr lang="pl-PL" sz="2000" dirty="0"/>
              <a:t>i liczby imigrantów w województwie.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867594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2">
            <a:extLst>
              <a:ext uri="{FF2B5EF4-FFF2-40B4-BE49-F238E27FC236}">
                <a16:creationId xmlns:a16="http://schemas.microsoft.com/office/drawing/2014/main" id="{C0129383-4330-4788-BB9A-B5BEF3D15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0152" y="260648"/>
            <a:ext cx="3131840" cy="504056"/>
          </a:xfrm>
        </p:spPr>
        <p:txBody>
          <a:bodyPr>
            <a:noAutofit/>
          </a:bodyPr>
          <a:lstStyle/>
          <a:p>
            <a:pPr algn="l"/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FEP 2021 – 2027 (9)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8CC26F-90C0-4878-B2D4-A35FED3D6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5516" y="1052736"/>
            <a:ext cx="8712968" cy="5431334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pl-PL" sz="2000" b="1" dirty="0">
                <a:solidFill>
                  <a:schemeClr val="accent2"/>
                </a:solidFill>
              </a:rPr>
              <a:t>Cel (k) dotyczący usług społecznych, zdrowotnych, </a:t>
            </a:r>
            <a:r>
              <a:rPr lang="pl-PL" sz="2000" b="1" dirty="0" err="1">
                <a:solidFill>
                  <a:schemeClr val="accent2"/>
                </a:solidFill>
              </a:rPr>
              <a:t>deinstytucjonalizacji</a:t>
            </a:r>
            <a:r>
              <a:rPr lang="pl-PL" sz="2000" b="1" dirty="0">
                <a:solidFill>
                  <a:schemeClr val="accent2"/>
                </a:solidFill>
              </a:rPr>
              <a:t> (DI)</a:t>
            </a:r>
            <a:endParaRPr lang="pl-PL" sz="1800" dirty="0"/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pl-PL" sz="1600" dirty="0"/>
              <a:t>Realizacja spersonalizowanych </a:t>
            </a:r>
            <a:r>
              <a:rPr lang="pl-PL" sz="1600" dirty="0" err="1"/>
              <a:t>zdeinstytucjonalizowanych</a:t>
            </a:r>
            <a:r>
              <a:rPr lang="pl-PL" sz="1600" dirty="0"/>
              <a:t> </a:t>
            </a:r>
            <a:r>
              <a:rPr lang="pl-PL" sz="1600" b="1" dirty="0"/>
              <a:t>usług społecznych i zdrowotnych </a:t>
            </a:r>
            <a:r>
              <a:rPr lang="pl-PL" sz="1600" dirty="0"/>
              <a:t>(m.in. usługi asystenckie i opiekuńcze, mieszkalnictwo chronione/wspomagane, wsparcie pieczy zastępczej, rozwój opieki długoterminowej, rozwój opieki koordynowanej);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pl-PL" sz="1600" dirty="0"/>
              <a:t>Projekty w ramach programów </a:t>
            </a:r>
            <a:r>
              <a:rPr lang="pl-PL" sz="1600" b="1" dirty="0"/>
              <a:t>rewitalizacji</a:t>
            </a:r>
            <a:r>
              <a:rPr lang="pl-PL" sz="1600" dirty="0"/>
              <a:t> (zintegrowane z EFRR);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pl-PL" sz="1600" dirty="0"/>
              <a:t>Realizacja przedsięwzięć zintegrowanych z EFRR w ramach przedsięwzięcia strategicznego pn. Zintegrowany rozwój infrastruktury </a:t>
            </a:r>
            <a:br>
              <a:rPr lang="pl-PL" sz="1600" dirty="0"/>
            </a:br>
            <a:r>
              <a:rPr lang="pl-PL" sz="1600" dirty="0"/>
              <a:t>i usług społecznych w województwie pomorskim – w tym w ramach mechanizmu ZIT;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pl-PL" sz="1600" dirty="0"/>
              <a:t>Realizacja projektów dotyczących usług społecznych i zdrowotnych przez </a:t>
            </a:r>
            <a:r>
              <a:rPr lang="pl-PL" sz="1600" b="1" dirty="0"/>
              <a:t>Lokalne Grupy Działania </a:t>
            </a:r>
            <a:r>
              <a:rPr lang="pl-PL" sz="1600" dirty="0"/>
              <a:t>w ramach RLKS (Rozwój Lokalny Kierowany przez Społeczność);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pl-PL" sz="1600" dirty="0"/>
              <a:t>Koordynowany przez SWP program </a:t>
            </a:r>
            <a:r>
              <a:rPr lang="pl-PL" sz="1600" b="1" dirty="0"/>
              <a:t>szkoleń dla pracowników systemu pomocy społecznej </a:t>
            </a:r>
            <a:r>
              <a:rPr lang="pl-PL" sz="1600" dirty="0"/>
              <a:t>oraz kadry realizującej działania w obszarze wspierania rodziny i pieczy zastępczej, w tym NGO;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pl-PL" sz="1600" dirty="0"/>
              <a:t>Koordynowane przez SWP </a:t>
            </a:r>
            <a:r>
              <a:rPr lang="pl-PL" sz="1600" b="1" dirty="0"/>
              <a:t>programy profilaktyczne </a:t>
            </a:r>
            <a:r>
              <a:rPr lang="pl-PL" sz="1600" dirty="0"/>
              <a:t>dotyczące profilaktyki i wczesnego wykrywania chorób będących istotnym problemem zdrowotnym regionu ;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pl-PL" sz="1600" dirty="0"/>
              <a:t>Koordynowana przez SWP realizacja usług zdrowotnych w formie DI, w tym na rzecz osób dorosłych z zaburzeniami psychicznymi oraz dzieci i młodzieży.</a:t>
            </a:r>
          </a:p>
          <a:p>
            <a:pPr>
              <a:spcBef>
                <a:spcPts val="600"/>
              </a:spcBef>
              <a:buFont typeface="+mj-lt"/>
              <a:buAutoNum type="arabicPeriod" startAt="2"/>
            </a:pPr>
            <a:endParaRPr lang="pl-PL" sz="1700" dirty="0"/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907214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2">
            <a:extLst>
              <a:ext uri="{FF2B5EF4-FFF2-40B4-BE49-F238E27FC236}">
                <a16:creationId xmlns:a16="http://schemas.microsoft.com/office/drawing/2014/main" id="{C0129383-4330-4788-BB9A-B5BEF3D15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120" y="260648"/>
            <a:ext cx="3419872" cy="504056"/>
          </a:xfrm>
        </p:spPr>
        <p:txBody>
          <a:bodyPr>
            <a:noAutofit/>
          </a:bodyPr>
          <a:lstStyle/>
          <a:p>
            <a:pPr algn="l"/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FEP 2021 – 2027 (10)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8CC26F-90C0-4878-B2D4-A35FED3D6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8784976" cy="5256584"/>
          </a:xfrm>
        </p:spPr>
        <p:txBody>
          <a:bodyPr/>
          <a:lstStyle/>
          <a:p>
            <a:pPr marL="0" indent="0">
              <a:spcBef>
                <a:spcPts val="2400"/>
              </a:spcBef>
              <a:buNone/>
            </a:pPr>
            <a:r>
              <a:rPr lang="pl-PL" sz="2000" b="1" dirty="0">
                <a:solidFill>
                  <a:schemeClr val="accent2"/>
                </a:solidFill>
              </a:rPr>
              <a:t>Cel (l) dotyczący społeczeństwa obywatelskiego</a:t>
            </a:r>
            <a:endParaRPr lang="pl-PL" sz="2000" dirty="0"/>
          </a:p>
          <a:p>
            <a:pPr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2000" dirty="0"/>
              <a:t>Interwencja na rzecz wzmocnienia potencjału pomorskich </a:t>
            </a:r>
            <a:r>
              <a:rPr lang="pl-PL" sz="2000" b="1" dirty="0"/>
              <a:t>organizacji społeczeństwa obywatelskiego (NGO)</a:t>
            </a:r>
            <a:r>
              <a:rPr lang="pl-PL" sz="2000" dirty="0"/>
              <a:t> ukierunkowana m.in. na: wzmocnienie zasobów organizacji (m.in. poprzez rozwój umiejętności </a:t>
            </a:r>
            <a:br>
              <a:rPr lang="pl-PL" sz="2000" dirty="0"/>
            </a:br>
            <a:r>
              <a:rPr lang="pl-PL" sz="2000" dirty="0"/>
              <a:t>i kompetencji pracowników), urynkowienie organizacji, rozwój sieci centrów organizacji pozarządowych, promocję lokalnej filantropii oraz społecznej odpowiedzialności biznesu. </a:t>
            </a:r>
          </a:p>
          <a:p>
            <a:pPr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2000" dirty="0"/>
              <a:t>Interwencja na rzecz wzmocnienia potencjału </a:t>
            </a:r>
            <a:r>
              <a:rPr lang="pl-PL" sz="2000" b="1" dirty="0"/>
              <a:t>pomorskich partnerów społecznych</a:t>
            </a:r>
            <a:r>
              <a:rPr lang="pl-PL" sz="2000" dirty="0"/>
              <a:t>, przede wszystkim poprzez działania ukierunkowane na: wzmocnienie zasobów (m.in. poprzez rozwój umiejętności i kompetencji pracowników), budowanie relacji partnerów społecznych z JST, NGO, biznesem, szkolnictwem (głównie zawodowym) i nauką, działania na rzecz rozwoju społecznej odpowiedzialności biznesu, realizację inicjatyw wpisujących się w misję partnerów społecznych.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482773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9B1969-9009-475F-A2CD-5E4037D6F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6896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altLang="pl-PL" sz="4000" b="1" dirty="0">
                <a:solidFill>
                  <a:prstClr val="white"/>
                </a:solidFill>
                <a:latin typeface="Calibri" pitchFamily="34" charset="0"/>
              </a:rPr>
              <a:t>Dziękuję za uwagę.</a:t>
            </a:r>
            <a:endParaRPr lang="pl-PL" sz="40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BDA619B-F66E-4454-9327-D14DCD69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527F1EF-B192-4D58-956B-F02DE1C20BE4}" type="slidenum">
              <a:rPr kumimoji="0" lang="pl-PL" altLang="pl-PL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altLang="pl-P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893828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nitoring DPR">
    <a:dk1>
      <a:sysClr val="windowText" lastClr="000000"/>
    </a:dk1>
    <a:lt1>
      <a:sysClr val="window" lastClr="FFFFFF"/>
    </a:lt1>
    <a:dk2>
      <a:srgbClr val="00A5A0"/>
    </a:dk2>
    <a:lt2>
      <a:srgbClr val="E7E6E6"/>
    </a:lt2>
    <a:accent1>
      <a:srgbClr val="7D60A5"/>
    </a:accent1>
    <a:accent2>
      <a:srgbClr val="A50029"/>
    </a:accent2>
    <a:accent3>
      <a:srgbClr val="454B4B"/>
    </a:accent3>
    <a:accent4>
      <a:srgbClr val="A57C00"/>
    </a:accent4>
    <a:accent5>
      <a:srgbClr val="0089B3"/>
    </a:accent5>
    <a:accent6>
      <a:srgbClr val="73A000"/>
    </a:accent6>
    <a:hlink>
      <a:srgbClr val="0563C1"/>
    </a:hlink>
    <a:folHlink>
      <a:srgbClr val="954F72"/>
    </a:folHlink>
  </a:clrScheme>
  <a:fontScheme name="Motyw pakietu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otyw pakietu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13568</TotalTime>
  <Words>615</Words>
  <Application>Microsoft Office PowerPoint</Application>
  <PresentationFormat>Pokaz na ekranie (4:3)</PresentationFormat>
  <Paragraphs>43</Paragraphs>
  <Slides>9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Projekt domyślny</vt:lpstr>
      <vt:lpstr>Projekt niestandardowy</vt:lpstr>
      <vt:lpstr>Fundusze Europejskie dla Pomorza 2021-2027 - Europejski Fundusz Społeczny +</vt:lpstr>
      <vt:lpstr>FEP 2021 - 2027</vt:lpstr>
      <vt:lpstr>FEP 2021 – 2027 - Alokacja</vt:lpstr>
      <vt:lpstr>FEP 2021 – 2027 - Obszary interwencji</vt:lpstr>
      <vt:lpstr>FEP 2021 – 2027 (7)</vt:lpstr>
      <vt:lpstr>FEP 2021 – 2027 (8)</vt:lpstr>
      <vt:lpstr>FEP 2021 – 2027 (9)</vt:lpstr>
      <vt:lpstr>FEP 2021 – 2027 (10)</vt:lpstr>
      <vt:lpstr>Dziękuję za uwagę.</vt:lpstr>
    </vt:vector>
  </TitlesOfParts>
  <Company>UMWP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Wzór prezentacji DEFS</dc:title>
  <dc:creator>Stawiński Arkadiusz</dc:creator>
  <cp:keywords>RPO WP 2014-2020;wzór prezentacji;departamenty unijne</cp:keywords>
  <cp:lastModifiedBy>UMWP</cp:lastModifiedBy>
  <cp:revision>1120</cp:revision>
  <cp:lastPrinted>2022-09-12T05:05:03Z</cp:lastPrinted>
  <dcterms:created xsi:type="dcterms:W3CDTF">2008-01-08T07:52:50Z</dcterms:created>
  <dcterms:modified xsi:type="dcterms:W3CDTF">2023-02-06T06:25:05Z</dcterms:modified>
</cp:coreProperties>
</file>